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338" r:id="rId2"/>
    <p:sldId id="395" r:id="rId3"/>
    <p:sldId id="378" r:id="rId4"/>
    <p:sldId id="256" r:id="rId5"/>
    <p:sldId id="386" r:id="rId6"/>
    <p:sldId id="389" r:id="rId7"/>
    <p:sldId id="388" r:id="rId8"/>
    <p:sldId id="396" r:id="rId9"/>
    <p:sldId id="376" r:id="rId10"/>
    <p:sldId id="362" r:id="rId11"/>
    <p:sldId id="363" r:id="rId12"/>
    <p:sldId id="365" r:id="rId13"/>
    <p:sldId id="393" r:id="rId14"/>
    <p:sldId id="392" r:id="rId15"/>
    <p:sldId id="364" r:id="rId16"/>
    <p:sldId id="401" r:id="rId17"/>
    <p:sldId id="399" r:id="rId18"/>
    <p:sldId id="402" r:id="rId19"/>
    <p:sldId id="366" r:id="rId20"/>
    <p:sldId id="400" r:id="rId21"/>
    <p:sldId id="343" r:id="rId22"/>
    <p:sldId id="345" r:id="rId23"/>
    <p:sldId id="346" r:id="rId24"/>
    <p:sldId id="347" r:id="rId25"/>
    <p:sldId id="348" r:id="rId26"/>
    <p:sldId id="349" r:id="rId27"/>
    <p:sldId id="350" r:id="rId28"/>
    <p:sldId id="351" r:id="rId29"/>
    <p:sldId id="352" r:id="rId30"/>
    <p:sldId id="353" r:id="rId31"/>
    <p:sldId id="354" r:id="rId3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ABB8"/>
    <a:srgbClr val="9C9FCA"/>
    <a:srgbClr val="CBACE3"/>
    <a:srgbClr val="BC637C"/>
    <a:srgbClr val="080050"/>
    <a:srgbClr val="FFF1C5"/>
    <a:srgbClr val="FFF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42E6E-D98A-4245-B96A-794D23365BFA}" v="5" dt="2020-05-30T17:35:33.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97" autoAdjust="0"/>
    <p:restoredTop sz="96357" autoAdjust="0"/>
  </p:normalViewPr>
  <p:slideViewPr>
    <p:cSldViewPr snapToGrid="0" snapToObjects="1">
      <p:cViewPr varScale="1">
        <p:scale>
          <a:sx n="142" d="100"/>
          <a:sy n="142" d="100"/>
        </p:scale>
        <p:origin x="360" y="102"/>
      </p:cViewPr>
      <p:guideLst>
        <p:guide orient="horz" pos="1620"/>
        <p:guide pos="2880"/>
      </p:guideLst>
    </p:cSldViewPr>
  </p:slideViewPr>
  <p:outlineViewPr>
    <p:cViewPr>
      <p:scale>
        <a:sx n="33" d="100"/>
        <a:sy n="33" d="100"/>
      </p:scale>
      <p:origin x="0" y="-1626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F9CF4-F39C-4B86-BE5F-229A5093C640}" type="datetimeFigureOut">
              <a:rPr lang="en-US" smtClean="0"/>
              <a:t>5/30/2020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7C7FB-81BF-4F50-BD33-847D40E272C9}" type="slidenum">
              <a:rPr lang="en-US" smtClean="0"/>
              <a:t>‹#›</a:t>
            </a:fld>
            <a:endParaRPr lang="en-US"/>
          </a:p>
        </p:txBody>
      </p:sp>
    </p:spTree>
    <p:extLst>
      <p:ext uri="{BB962C8B-B14F-4D97-AF65-F5344CB8AC3E}">
        <p14:creationId xmlns:p14="http://schemas.microsoft.com/office/powerpoint/2010/main" val="381327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7C7FB-81BF-4F50-BD33-847D40E272C9}" type="slidenum">
              <a:rPr lang="en-US" smtClean="0"/>
              <a:t>3</a:t>
            </a:fld>
            <a:endParaRPr lang="en-US"/>
          </a:p>
        </p:txBody>
      </p:sp>
    </p:spTree>
    <p:extLst>
      <p:ext uri="{BB962C8B-B14F-4D97-AF65-F5344CB8AC3E}">
        <p14:creationId xmlns:p14="http://schemas.microsoft.com/office/powerpoint/2010/main" val="134323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9A17C7FB-81BF-4F50-BD33-847D40E27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12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63CA4-42CB-AA4A-9FAE-F706C47A8902}"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63CA4-42CB-AA4A-9FAE-F706C47A8902}" type="datetimeFigureOut">
              <a:rPr lang="en-US" smtClean="0"/>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63CA4-42CB-AA4A-9FAE-F706C47A8902}" type="datetimeFigureOut">
              <a:rPr lang="en-US" smtClean="0"/>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3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263CA4-42CB-AA4A-9FAE-F706C47A8902}" type="datetimeFigureOut">
              <a:rPr lang="en-US" smtClean="0"/>
              <a:t>5/30/2020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B849D6-A2AF-EB40-A7CE-F623886AC525}" type="slidenum">
              <a:rPr lang="en-US" smtClean="0"/>
              <a:t>‹#›</a:t>
            </a:fld>
            <a:endParaRPr lang="en-US"/>
          </a:p>
        </p:txBody>
      </p:sp>
      <p:sp>
        <p:nvSpPr>
          <p:cNvPr id="10" name="Rectangle 9">
            <a:extLst>
              <a:ext uri="{FF2B5EF4-FFF2-40B4-BE49-F238E27FC236}">
                <a16:creationId xmlns:a16="http://schemas.microsoft.com/office/drawing/2014/main" id="{A8E950E9-2C05-4D72-A78E-DC98EB8482FC}"/>
              </a:ext>
            </a:extLst>
          </p:cNvPr>
          <p:cNvSpPr/>
          <p:nvPr/>
        </p:nvSpPr>
        <p:spPr>
          <a:xfrm>
            <a:off x="753369" y="1860378"/>
            <a:ext cx="2362731" cy="812437"/>
          </a:xfrm>
          <a:prstGeom prst="rect">
            <a:avLst/>
          </a:prstGeom>
        </p:spPr>
        <p:txBody>
          <a:bodyPr wrap="square">
            <a:normAutofit/>
          </a:bodyPr>
          <a:lstStyle/>
          <a:p>
            <a:pPr algn="ctr"/>
            <a:endParaRPr lang="en-US" sz="2500" b="1" dirty="0">
              <a:solidFill>
                <a:schemeClr val="bg2">
                  <a:lumMod val="10000"/>
                </a:schemeClr>
              </a:solidFill>
            </a:endParaRPr>
          </a:p>
        </p:txBody>
      </p:sp>
    </p:spTree>
    <p:extLst>
      <p:ext uri="{BB962C8B-B14F-4D97-AF65-F5344CB8AC3E}">
        <p14:creationId xmlns:p14="http://schemas.microsoft.com/office/powerpoint/2010/main" val="410503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6417" y="115827"/>
            <a:ext cx="6395824" cy="5656106"/>
            <a:chOff x="-1256417" y="115827"/>
            <a:chExt cx="6395824" cy="5656106"/>
          </a:xfrm>
        </p:grpSpPr>
        <p:sp>
          <p:nvSpPr>
            <p:cNvPr id="9"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1111574" y="1549596"/>
              <a:ext cx="2193979" cy="2483666"/>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0"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856049" y="3051745"/>
              <a:ext cx="1638103" cy="18543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1"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68682" y="4036133"/>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2"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2437264" y="4216064"/>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3"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374464" y="3838105"/>
              <a:ext cx="670597" cy="759141"/>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4"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598815" y="50234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5" name="Freeform 25">
              <a:extLst>
                <a:ext uri="{FF2B5EF4-FFF2-40B4-BE49-F238E27FC236}">
                  <a16:creationId xmlns:a16="http://schemas.microsoft.com/office/drawing/2014/main" id="{F8C51523-69D9-4279-8670-7B96DA917750}"/>
                </a:ext>
              </a:extLst>
            </p:cNvPr>
            <p:cNvSpPr>
              <a:spLocks noChangeArrowheads="1"/>
            </p:cNvSpPr>
            <p:nvPr userDrawn="1"/>
          </p:nvSpPr>
          <p:spPr bwMode="auto">
            <a:xfrm rot="5400000" flipH="1">
              <a:off x="3799563" y="4432090"/>
              <a:ext cx="1256867" cy="1422820"/>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sp>
          <p:nvSpPr>
            <p:cNvPr id="16"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253063" y="53837"/>
              <a:ext cx="938977" cy="1062957"/>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alpha val="8000"/>
                  </a:schemeClr>
                </a:gs>
                <a:gs pos="100000">
                  <a:schemeClr val="accent5">
                    <a:lumMod val="30000"/>
                    <a:lumOff val="70000"/>
                  </a:schemeClr>
                </a:gs>
              </a:gsLst>
              <a:lin ang="8100000" scaled="1"/>
              <a:tileRect/>
            </a:gradFill>
            <a:ln w="25400" cap="flat">
              <a:solidFill>
                <a:schemeClr val="bg1">
                  <a:lumMod val="75000"/>
                  <a:alpha val="22000"/>
                </a:schemeClr>
              </a:solidFill>
              <a:bevel/>
              <a:headEnd/>
              <a:tailEnd/>
            </a:ln>
            <a:effectLst/>
          </p:spPr>
          <p:txBody>
            <a:bodyPr wrap="none" anchor="ctr">
              <a:normAutofit/>
            </a:bodyPr>
            <a:lstStyle/>
            <a:p>
              <a:endParaRPr lang="en-US"/>
            </a:p>
          </p:txBody>
        </p:sp>
      </p:grpSp>
      <p:sp>
        <p:nvSpPr>
          <p:cNvPr id="118" name="Snip Same Side Corner Rectangle 117"/>
          <p:cNvSpPr/>
          <p:nvPr/>
        </p:nvSpPr>
        <p:spPr>
          <a:xfrm rot="16200000">
            <a:off x="8957181" y="-1786083"/>
            <a:ext cx="2922312" cy="8733185"/>
          </a:xfrm>
          <a:prstGeom prst="snip2SameRect">
            <a:avLst>
              <a:gd name="adj1" fmla="val 50000"/>
              <a:gd name="adj2" fmla="val 0"/>
            </a:avLst>
          </a:prstGeom>
          <a:gradFill>
            <a:gsLst>
              <a:gs pos="0">
                <a:schemeClr val="accent5">
                  <a:lumMod val="5000"/>
                  <a:lumOff val="95000"/>
                </a:schemeClr>
              </a:gs>
              <a:gs pos="100000">
                <a:schemeClr val="accent5">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426812" y="1103181"/>
            <a:ext cx="2582288" cy="2954655"/>
          </a:xfrm>
          <a:prstGeom prst="rect">
            <a:avLst/>
          </a:prstGeom>
          <a:noFill/>
        </p:spPr>
        <p:txBody>
          <a:bodyPr wrap="square" rtlCol="0">
            <a:spAutoFit/>
          </a:bodyPr>
          <a:lstStyle/>
          <a:p>
            <a:pPr algn="just"/>
            <a:r>
              <a:rPr lang="en-US" sz="3600" cap="all" spc="600" dirty="0">
                <a:solidFill>
                  <a:schemeClr val="accent1">
                    <a:lumMod val="50000"/>
                  </a:schemeClr>
                </a:solidFill>
              </a:rPr>
              <a:t>Don’t quit now!</a:t>
            </a:r>
            <a:endParaRPr lang="en-US" sz="2400" cap="all" dirty="0"/>
          </a:p>
          <a:p>
            <a:pPr algn="just"/>
            <a:r>
              <a:rPr lang="en-US" sz="2200" dirty="0">
                <a:solidFill>
                  <a:schemeClr val="bg2">
                    <a:lumMod val="50000"/>
                  </a:schemeClr>
                </a:solidFill>
              </a:rPr>
              <a:t>Lands Unconquered</a:t>
            </a:r>
          </a:p>
          <a:p>
            <a:pPr algn="just"/>
            <a:endParaRPr lang="en-US" sz="2200" dirty="0">
              <a:solidFill>
                <a:schemeClr val="bg2">
                  <a:lumMod val="50000"/>
                </a:schemeClr>
              </a:solidFill>
            </a:endParaRPr>
          </a:p>
          <a:p>
            <a:pPr algn="just"/>
            <a:r>
              <a:rPr lang="en-US" sz="2200" dirty="0">
                <a:solidFill>
                  <a:schemeClr val="bg2">
                    <a:lumMod val="50000"/>
                  </a:schemeClr>
                </a:solidFill>
              </a:rPr>
              <a:t>Joshua 13 – 19 </a:t>
            </a:r>
            <a:r>
              <a:rPr lang="en-US" sz="1600" dirty="0">
                <a:solidFill>
                  <a:schemeClr val="bg2">
                    <a:lumMod val="50000"/>
                  </a:schemeClr>
                </a:solidFill>
              </a:rPr>
              <a:t>Part 1.</a:t>
            </a:r>
            <a:r>
              <a:rPr lang="en-US" sz="2200" dirty="0">
                <a:solidFill>
                  <a:schemeClr val="bg2">
                    <a:lumMod val="50000"/>
                  </a:schemeClr>
                </a:solidFill>
              </a:rPr>
              <a:t>  </a:t>
            </a:r>
            <a:r>
              <a:rPr lang="en-US" sz="1200" dirty="0">
                <a:solidFill>
                  <a:schemeClr val="bg2">
                    <a:lumMod val="50000"/>
                  </a:schemeClr>
                </a:solidFill>
              </a:rPr>
              <a:t>(YAH 5/31/20)</a:t>
            </a:r>
            <a:endParaRPr lang="en-US" sz="2200" dirty="0">
              <a:solidFill>
                <a:schemeClr val="bg2">
                  <a:lumMod val="50000"/>
                </a:schemeClr>
              </a:solidFill>
            </a:endParaRPr>
          </a:p>
        </p:txBody>
      </p:sp>
      <p:sp>
        <p:nvSpPr>
          <p:cNvPr id="3" name="TextBox 2">
            <a:extLst>
              <a:ext uri="{FF2B5EF4-FFF2-40B4-BE49-F238E27FC236}">
                <a16:creationId xmlns:a16="http://schemas.microsoft.com/office/drawing/2014/main" id="{3A46CC5C-0201-47E1-9E41-9CAAADA0B482}"/>
              </a:ext>
            </a:extLst>
          </p:cNvPr>
          <p:cNvSpPr txBox="1"/>
          <p:nvPr/>
        </p:nvSpPr>
        <p:spPr>
          <a:xfrm>
            <a:off x="817123" y="4468238"/>
            <a:ext cx="6412619" cy="308418"/>
          </a:xfrm>
          <a:prstGeom prst="rect">
            <a:avLst/>
          </a:prstGeom>
          <a:noFill/>
        </p:spPr>
        <p:txBody>
          <a:bodyPr wrap="square" rtlCol="0">
            <a:spAutoFit/>
          </a:bodyPr>
          <a:lstStyle/>
          <a:p>
            <a:r>
              <a:rPr lang="en-US" i="1" dirty="0">
                <a:solidFill>
                  <a:schemeClr val="tx1">
                    <a:lumMod val="50000"/>
                    <a:lumOff val="50000"/>
                  </a:schemeClr>
                </a:solidFill>
              </a:rPr>
              <a:t>…and there </a:t>
            </a:r>
            <a:r>
              <a:rPr lang="en-US" i="1" dirty="0" err="1">
                <a:solidFill>
                  <a:schemeClr val="tx1">
                    <a:lumMod val="50000"/>
                    <a:lumOff val="50000"/>
                  </a:schemeClr>
                </a:solidFill>
              </a:rPr>
              <a:t>remaineth</a:t>
            </a:r>
            <a:r>
              <a:rPr lang="en-US" i="1" dirty="0">
                <a:solidFill>
                  <a:schemeClr val="tx1">
                    <a:lumMod val="50000"/>
                    <a:lumOff val="50000"/>
                  </a:schemeClr>
                </a:solidFill>
              </a:rPr>
              <a:t> yet very much land to be possessed.  </a:t>
            </a:r>
            <a:r>
              <a:rPr lang="en-US" sz="1200" i="1" dirty="0">
                <a:solidFill>
                  <a:schemeClr val="tx1">
                    <a:lumMod val="50000"/>
                    <a:lumOff val="50000"/>
                  </a:schemeClr>
                </a:solidFill>
              </a:rPr>
              <a:t>Joshua 13:2b</a:t>
            </a:r>
            <a:endParaRPr lang="en-US" i="1" dirty="0">
              <a:solidFill>
                <a:schemeClr val="tx1">
                  <a:lumMod val="50000"/>
                  <a:lumOff val="50000"/>
                </a:schemeClr>
              </a:solidFill>
            </a:endParaRPr>
          </a:p>
        </p:txBody>
      </p:sp>
      <p:pic>
        <p:nvPicPr>
          <p:cNvPr id="18" name="Picture 17">
            <a:extLst>
              <a:ext uri="{FF2B5EF4-FFF2-40B4-BE49-F238E27FC236}">
                <a16:creationId xmlns:a16="http://schemas.microsoft.com/office/drawing/2014/main" id="{4657F1C5-1DB5-4AFE-ACDB-37135F70EC20}"/>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Lst>
          </a:blip>
          <a:srcRect/>
          <a:stretch/>
        </p:blipFill>
        <p:spPr>
          <a:xfrm>
            <a:off x="5292361" y="1325792"/>
            <a:ext cx="3851639" cy="2485510"/>
          </a:xfrm>
          <a:prstGeom prst="rect">
            <a:avLst/>
          </a:prstGeom>
          <a:effectLst>
            <a:softEdge rad="50800"/>
          </a:effectLst>
        </p:spPr>
      </p:pic>
    </p:spTree>
    <p:extLst>
      <p:ext uri="{BB962C8B-B14F-4D97-AF65-F5344CB8AC3E}">
        <p14:creationId xmlns:p14="http://schemas.microsoft.com/office/powerpoint/2010/main" val="19210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100"/>
                                        <p:tgtEl>
                                          <p:spTgt spid="118"/>
                                        </p:tgtEl>
                                      </p:cBhvr>
                                    </p:animEffect>
                                  </p:childTnLst>
                                </p:cTn>
                              </p:par>
                              <p:par>
                                <p:cTn id="8" presetID="35" presetClass="path" presetSubtype="0" decel="69000" fill="hold" grpId="0" nodeType="withEffect">
                                  <p:stCondLst>
                                    <p:cond delay="0"/>
                                  </p:stCondLst>
                                  <p:childTnLst>
                                    <p:animMotion origin="layout" path="M 0.34444 -3.20988E-6 L -0.60712 -3.20988E-6 " pathEditMode="relative" rAng="0" ptsTypes="AA">
                                      <p:cBhvr>
                                        <p:cTn id="9" dur="2000" fill="hold"/>
                                        <p:tgtEl>
                                          <p:spTgt spid="118"/>
                                        </p:tgtEl>
                                        <p:attrNameLst>
                                          <p:attrName>ppt_x</p:attrName>
                                          <p:attrName>ppt_y</p:attrName>
                                        </p:attrNameLst>
                                      </p:cBhvr>
                                      <p:rCtr x="-47587" y="0"/>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431297" y="285382"/>
            <a:ext cx="3449969" cy="994172"/>
          </a:xfrm>
        </p:spPr>
        <p:txBody>
          <a:bodyPr/>
          <a:lstStyle/>
          <a:p>
            <a:r>
              <a:rPr lang="en-US" dirty="0"/>
              <a:t>Joshua 13:7-8</a:t>
            </a:r>
          </a:p>
        </p:txBody>
      </p:sp>
      <p:pic>
        <p:nvPicPr>
          <p:cNvPr id="5" name="Content Placeholder 4" descr="A close up of a map&#10;&#10;Description automatically generated">
            <a:extLst>
              <a:ext uri="{FF2B5EF4-FFF2-40B4-BE49-F238E27FC236}">
                <a16:creationId xmlns:a16="http://schemas.microsoft.com/office/drawing/2014/main" id="{3CF9DA96-9598-4DDD-8499-47159C8A79A7}"/>
              </a:ext>
            </a:extLst>
          </p:cNvPr>
          <p:cNvPicPr>
            <a:picLocks noGrp="1" noChangeAspect="1"/>
          </p:cNvPicPr>
          <p:nvPr>
            <p:ph idx="1"/>
          </p:nvPr>
        </p:nvPicPr>
        <p:blipFill>
          <a:blip r:embed="rId2"/>
          <a:stretch>
            <a:fillRect/>
          </a:stretch>
        </p:blipFill>
        <p:spPr>
          <a:xfrm>
            <a:off x="4220899" y="-6449"/>
            <a:ext cx="4087641" cy="5156398"/>
          </a:xfrm>
        </p:spPr>
      </p:pic>
      <p:sp>
        <p:nvSpPr>
          <p:cNvPr id="3" name="TextBox 2">
            <a:extLst>
              <a:ext uri="{FF2B5EF4-FFF2-40B4-BE49-F238E27FC236}">
                <a16:creationId xmlns:a16="http://schemas.microsoft.com/office/drawing/2014/main" id="{31E03AE1-50B7-48F4-9E7D-6C03A649E3A7}"/>
              </a:ext>
            </a:extLst>
          </p:cNvPr>
          <p:cNvSpPr txBox="1"/>
          <p:nvPr/>
        </p:nvSpPr>
        <p:spPr>
          <a:xfrm>
            <a:off x="470490" y="1253916"/>
            <a:ext cx="3371582" cy="3477875"/>
          </a:xfrm>
          <a:prstGeom prst="rect">
            <a:avLst/>
          </a:prstGeom>
          <a:noFill/>
        </p:spPr>
        <p:txBody>
          <a:bodyPr wrap="square" rtlCol="0">
            <a:spAutoFit/>
          </a:bodyPr>
          <a:lstStyle/>
          <a:p>
            <a:r>
              <a:rPr lang="en-US" sz="2000" i="1" dirty="0"/>
              <a:t>7  Now therefore divide this land for an inheritance unto the nine tribes, and the half tribe of </a:t>
            </a:r>
            <a:r>
              <a:rPr lang="en-US" sz="2000" i="1" dirty="0">
                <a:solidFill>
                  <a:srgbClr val="C00000"/>
                </a:solidFill>
              </a:rPr>
              <a:t>Manasseh</a:t>
            </a:r>
            <a:r>
              <a:rPr lang="en-US" sz="2000" i="1" dirty="0"/>
              <a:t>, 8  With whom the </a:t>
            </a:r>
            <a:r>
              <a:rPr lang="en-US" sz="2000" i="1" dirty="0" err="1">
                <a:solidFill>
                  <a:srgbClr val="C00000"/>
                </a:solidFill>
              </a:rPr>
              <a:t>Reubenites</a:t>
            </a:r>
            <a:r>
              <a:rPr lang="en-US" sz="2000" i="1" dirty="0"/>
              <a:t> and the </a:t>
            </a:r>
            <a:r>
              <a:rPr lang="en-US" sz="2000" i="1" dirty="0" err="1">
                <a:solidFill>
                  <a:srgbClr val="C00000"/>
                </a:solidFill>
              </a:rPr>
              <a:t>Gadites</a:t>
            </a:r>
            <a:r>
              <a:rPr lang="en-US" sz="2000" i="1" dirty="0"/>
              <a:t> have received their inheritance, which Moses gave them, beyond Jordan eastward, even as Moses the servant of the LORD gave them; </a:t>
            </a:r>
          </a:p>
        </p:txBody>
      </p:sp>
    </p:spTree>
    <p:extLst>
      <p:ext uri="{BB962C8B-B14F-4D97-AF65-F5344CB8AC3E}">
        <p14:creationId xmlns:p14="http://schemas.microsoft.com/office/powerpoint/2010/main" val="220845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628650" y="26016"/>
            <a:ext cx="2857911" cy="1147094"/>
          </a:xfrm>
        </p:spPr>
        <p:txBody>
          <a:bodyPr/>
          <a:lstStyle/>
          <a:p>
            <a:r>
              <a:rPr lang="en-US" dirty="0"/>
              <a:t>Joshua 13:9-33</a:t>
            </a:r>
          </a:p>
        </p:txBody>
      </p:sp>
      <p:pic>
        <p:nvPicPr>
          <p:cNvPr id="5" name="Content Placeholder 4" descr="A picture containing text, map&#10;&#10;Description automatically generated">
            <a:extLst>
              <a:ext uri="{FF2B5EF4-FFF2-40B4-BE49-F238E27FC236}">
                <a16:creationId xmlns:a16="http://schemas.microsoft.com/office/drawing/2014/main" id="{83CC5720-5C5E-4ABF-84F9-A5EFDFA4C744}"/>
              </a:ext>
            </a:extLst>
          </p:cNvPr>
          <p:cNvPicPr>
            <a:picLocks noGrp="1" noChangeAspect="1"/>
          </p:cNvPicPr>
          <p:nvPr>
            <p:ph idx="1"/>
          </p:nvPr>
        </p:nvPicPr>
        <p:blipFill>
          <a:blip r:embed="rId2"/>
          <a:stretch>
            <a:fillRect/>
          </a:stretch>
        </p:blipFill>
        <p:spPr>
          <a:xfrm>
            <a:off x="4256235" y="0"/>
            <a:ext cx="4045759" cy="5143500"/>
          </a:xfrm>
        </p:spPr>
      </p:pic>
      <p:sp>
        <p:nvSpPr>
          <p:cNvPr id="4" name="TextBox 3">
            <a:extLst>
              <a:ext uri="{FF2B5EF4-FFF2-40B4-BE49-F238E27FC236}">
                <a16:creationId xmlns:a16="http://schemas.microsoft.com/office/drawing/2014/main" id="{F78CEEA3-4664-497C-9FD3-4F6ACFF6BB21}"/>
              </a:ext>
            </a:extLst>
          </p:cNvPr>
          <p:cNvSpPr txBox="1"/>
          <p:nvPr/>
        </p:nvSpPr>
        <p:spPr>
          <a:xfrm>
            <a:off x="371814" y="910416"/>
            <a:ext cx="3371582" cy="738664"/>
          </a:xfrm>
          <a:prstGeom prst="rect">
            <a:avLst/>
          </a:prstGeom>
          <a:noFill/>
        </p:spPr>
        <p:txBody>
          <a:bodyPr wrap="square" rtlCol="0">
            <a:spAutoFit/>
          </a:bodyPr>
          <a:lstStyle/>
          <a:p>
            <a:r>
              <a:rPr lang="en-US" sz="1400" i="1" dirty="0">
                <a:solidFill>
                  <a:srgbClr val="FF0000"/>
                </a:solidFill>
              </a:rPr>
              <a:t>We won’t read these verses in class, but notice they contain a very detailed break-out with important notes along the way.</a:t>
            </a:r>
          </a:p>
        </p:txBody>
      </p:sp>
      <p:sp>
        <p:nvSpPr>
          <p:cNvPr id="3" name="Rectangle 2">
            <a:extLst>
              <a:ext uri="{FF2B5EF4-FFF2-40B4-BE49-F238E27FC236}">
                <a16:creationId xmlns:a16="http://schemas.microsoft.com/office/drawing/2014/main" id="{4C7D5A9F-44FC-404A-B0BE-D2610514229B}"/>
              </a:ext>
            </a:extLst>
          </p:cNvPr>
          <p:cNvSpPr/>
          <p:nvPr/>
        </p:nvSpPr>
        <p:spPr>
          <a:xfrm>
            <a:off x="286161" y="1818240"/>
            <a:ext cx="3371582" cy="2031325"/>
          </a:xfrm>
          <a:prstGeom prst="rect">
            <a:avLst/>
          </a:prstGeom>
        </p:spPr>
        <p:txBody>
          <a:bodyPr wrap="square">
            <a:spAutoFit/>
          </a:bodyPr>
          <a:lstStyle/>
          <a:p>
            <a:pPr marL="285750" lvl="0" indent="-285750">
              <a:buFont typeface="Arial" panose="020B0604020202020204" pitchFamily="34" charset="0"/>
              <a:buChar char="•"/>
              <a:defRPr/>
            </a:pPr>
            <a:r>
              <a:rPr lang="en-US" sz="1400" b="1" dirty="0">
                <a:solidFill>
                  <a:srgbClr val="00A6DB">
                    <a:lumMod val="50000"/>
                  </a:srgbClr>
                </a:solidFill>
              </a:rPr>
              <a:t>Little Gad was the “pastrami in the Reuben!” This prime real estate was blessed with much water and grain. It  was lush and rich; the crème de la crème!  But remember, being rich has its own tests!</a:t>
            </a:r>
            <a:br>
              <a:rPr lang="en-US" sz="1400" b="1" dirty="0">
                <a:solidFill>
                  <a:srgbClr val="00A6DB">
                    <a:lumMod val="50000"/>
                  </a:srgbClr>
                </a:solidFill>
              </a:rPr>
            </a:br>
            <a:endParaRPr lang="en-US" sz="1400" b="1" dirty="0">
              <a:solidFill>
                <a:srgbClr val="00A6DB">
                  <a:lumMod val="50000"/>
                </a:srgbClr>
              </a:solidFill>
            </a:endParaRPr>
          </a:p>
          <a:p>
            <a:pPr marL="285750" lvl="0" indent="-285750">
              <a:buFont typeface="Arial" panose="020B0604020202020204" pitchFamily="34" charset="0"/>
              <a:buChar char="•"/>
              <a:defRPr/>
            </a:pPr>
            <a:r>
              <a:rPr lang="en-US" sz="1400" b="1" dirty="0">
                <a:solidFill>
                  <a:srgbClr val="00A6DB">
                    <a:lumMod val="50000"/>
                  </a:srgbClr>
                </a:solidFill>
              </a:rPr>
              <a:t>Each tribe has a different inheritance, a different challenge.</a:t>
            </a:r>
          </a:p>
        </p:txBody>
      </p:sp>
      <p:sp>
        <p:nvSpPr>
          <p:cNvPr id="6" name="Rectangle 5">
            <a:extLst>
              <a:ext uri="{FF2B5EF4-FFF2-40B4-BE49-F238E27FC236}">
                <a16:creationId xmlns:a16="http://schemas.microsoft.com/office/drawing/2014/main" id="{675EE857-1616-4E0C-9160-A08B1D614809}"/>
              </a:ext>
            </a:extLst>
          </p:cNvPr>
          <p:cNvSpPr/>
          <p:nvPr/>
        </p:nvSpPr>
        <p:spPr>
          <a:xfrm>
            <a:off x="286161" y="3915857"/>
            <a:ext cx="3590942" cy="820396"/>
          </a:xfrm>
          <a:prstGeom prst="rect">
            <a:avLst/>
          </a:prstGeom>
        </p:spPr>
        <p:txBody>
          <a:bodyPr wrap="none">
            <a:noAutofit/>
          </a:bodyPr>
          <a:lstStyle/>
          <a:p>
            <a:r>
              <a:rPr lang="en-US" sz="1200" i="1" dirty="0">
                <a:solidFill>
                  <a:srgbClr val="C00000"/>
                </a:solidFill>
              </a:rPr>
              <a:t>Application: God does not treat us all uniformly because He </a:t>
            </a:r>
          </a:p>
          <a:p>
            <a:r>
              <a:rPr lang="en-US" sz="1200" i="1" dirty="0">
                <a:solidFill>
                  <a:srgbClr val="C00000"/>
                </a:solidFill>
              </a:rPr>
              <a:t>tests us in different conditions and circumstances. (God is not </a:t>
            </a:r>
          </a:p>
          <a:p>
            <a:r>
              <a:rPr lang="en-US" sz="1200" i="1" dirty="0">
                <a:solidFill>
                  <a:srgbClr val="C00000"/>
                </a:solidFill>
              </a:rPr>
              <a:t>always “fair,” but He is always just!)</a:t>
            </a:r>
          </a:p>
          <a:p>
            <a:r>
              <a:rPr lang="en-US" sz="1200" i="1" dirty="0">
                <a:solidFill>
                  <a:schemeClr val="bg2">
                    <a:lumMod val="25000"/>
                  </a:schemeClr>
                </a:solidFill>
              </a:rPr>
              <a:t> </a:t>
            </a:r>
          </a:p>
        </p:txBody>
      </p:sp>
    </p:spTree>
    <p:extLst>
      <p:ext uri="{BB962C8B-B14F-4D97-AF65-F5344CB8AC3E}">
        <p14:creationId xmlns:p14="http://schemas.microsoft.com/office/powerpoint/2010/main" val="315354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628650" y="-29171"/>
            <a:ext cx="3134205" cy="994172"/>
          </a:xfrm>
        </p:spPr>
        <p:txBody>
          <a:bodyPr/>
          <a:lstStyle/>
          <a:p>
            <a:r>
              <a:rPr lang="en-US" dirty="0"/>
              <a:t>Joshua 13:9-33</a:t>
            </a:r>
          </a:p>
        </p:txBody>
      </p:sp>
      <p:pic>
        <p:nvPicPr>
          <p:cNvPr id="5" name="Content Placeholder 4" descr="A close up of a map&#10;&#10;Description automatically generated">
            <a:extLst>
              <a:ext uri="{FF2B5EF4-FFF2-40B4-BE49-F238E27FC236}">
                <a16:creationId xmlns:a16="http://schemas.microsoft.com/office/drawing/2014/main" id="{B018905B-F0E8-4EA0-963A-5BE56DD07ED1}"/>
              </a:ext>
            </a:extLst>
          </p:cNvPr>
          <p:cNvPicPr>
            <a:picLocks noGrp="1" noChangeAspect="1"/>
          </p:cNvPicPr>
          <p:nvPr>
            <p:ph idx="1"/>
          </p:nvPr>
        </p:nvPicPr>
        <p:blipFill>
          <a:blip r:embed="rId2"/>
          <a:stretch>
            <a:fillRect/>
          </a:stretch>
        </p:blipFill>
        <p:spPr>
          <a:xfrm>
            <a:off x="4363557" y="0"/>
            <a:ext cx="4151793" cy="5143500"/>
          </a:xfrm>
        </p:spPr>
      </p:pic>
      <p:sp>
        <p:nvSpPr>
          <p:cNvPr id="4" name="TextBox 3">
            <a:extLst>
              <a:ext uri="{FF2B5EF4-FFF2-40B4-BE49-F238E27FC236}">
                <a16:creationId xmlns:a16="http://schemas.microsoft.com/office/drawing/2014/main" id="{396C25C9-B1DD-48E8-A423-35033F000AAB}"/>
              </a:ext>
            </a:extLst>
          </p:cNvPr>
          <p:cNvSpPr txBox="1"/>
          <p:nvPr/>
        </p:nvSpPr>
        <p:spPr>
          <a:xfrm>
            <a:off x="391273" y="716794"/>
            <a:ext cx="3878120" cy="2831544"/>
          </a:xfrm>
          <a:prstGeom prst="rect">
            <a:avLst/>
          </a:prstGeom>
          <a:noFill/>
        </p:spPr>
        <p:txBody>
          <a:bodyPr wrap="square" rtlCol="0">
            <a:spAutoFit/>
          </a:bodyPr>
          <a:lstStyle/>
          <a:p>
            <a:r>
              <a:rPr lang="en-US" sz="1600" i="1" dirty="0">
                <a:solidFill>
                  <a:srgbClr val="FF0000"/>
                </a:solidFill>
              </a:rPr>
              <a:t>Some important notes made by Joshua:</a:t>
            </a:r>
          </a:p>
          <a:p>
            <a:endParaRPr lang="en-US" sz="1800" i="1" dirty="0"/>
          </a:p>
          <a:p>
            <a:pPr marL="342900" indent="-342900">
              <a:buFont typeface="Arial" panose="020B0604020202020204" pitchFamily="34" charset="0"/>
              <a:buChar char="•"/>
            </a:pPr>
            <a:r>
              <a:rPr lang="en-US" sz="1600" i="1" dirty="0"/>
              <a:t> </a:t>
            </a:r>
            <a:r>
              <a:rPr lang="en-US" sz="1600" b="1" i="1" dirty="0"/>
              <a:t>Vs. 13</a:t>
            </a:r>
            <a:r>
              <a:rPr lang="en-US" sz="1600" i="1" dirty="0"/>
              <a:t>. Israel had not expelled the Geshurites and Maachathites, and those chickens will return to roost later.</a:t>
            </a:r>
            <a:br>
              <a:rPr lang="en-US" sz="1600" i="1" dirty="0"/>
            </a:br>
            <a:endParaRPr lang="en-US" sz="1600" i="1" dirty="0"/>
          </a:p>
          <a:p>
            <a:pPr marL="342900" indent="-342900">
              <a:buFont typeface="Arial" panose="020B0604020202020204" pitchFamily="34" charset="0"/>
              <a:buChar char="•"/>
            </a:pPr>
            <a:r>
              <a:rPr lang="en-US" sz="1600" b="1" i="1" dirty="0"/>
              <a:t>Vss. 14,33</a:t>
            </a:r>
            <a:r>
              <a:rPr lang="en-US" sz="1600" i="1" dirty="0"/>
              <a:t>. The Levites will have a unique and exclusive inheritance and a unique relationship with God!</a:t>
            </a:r>
            <a:br>
              <a:rPr lang="en-US" sz="1600" i="1" dirty="0"/>
            </a:br>
            <a:endParaRPr lang="en-US" sz="1600" i="1" dirty="0"/>
          </a:p>
          <a:p>
            <a:pPr marL="342900" indent="-342900">
              <a:buFont typeface="Arial" panose="020B0604020202020204" pitchFamily="34" charset="0"/>
              <a:buChar char="•"/>
            </a:pPr>
            <a:r>
              <a:rPr lang="en-US" sz="1600" b="1" i="1" dirty="0"/>
              <a:t>Vs. 22</a:t>
            </a:r>
            <a:r>
              <a:rPr lang="en-US" sz="1600" i="1" dirty="0"/>
              <a:t>. Balaam finally get’s his uppins’ </a:t>
            </a:r>
          </a:p>
        </p:txBody>
      </p:sp>
      <p:sp>
        <p:nvSpPr>
          <p:cNvPr id="6" name="Rectangle 5">
            <a:extLst>
              <a:ext uri="{FF2B5EF4-FFF2-40B4-BE49-F238E27FC236}">
                <a16:creationId xmlns:a16="http://schemas.microsoft.com/office/drawing/2014/main" id="{6F183DE5-13C0-4DA3-BFF5-9BA08FAF9B71}"/>
              </a:ext>
            </a:extLst>
          </p:cNvPr>
          <p:cNvSpPr/>
          <p:nvPr/>
        </p:nvSpPr>
        <p:spPr>
          <a:xfrm>
            <a:off x="221180" y="3776010"/>
            <a:ext cx="3687346" cy="1144645"/>
          </a:xfrm>
          <a:prstGeom prst="rect">
            <a:avLst/>
          </a:prstGeom>
        </p:spPr>
        <p:txBody>
          <a:bodyPr wrap="none">
            <a:normAutofit lnSpcReduction="10000"/>
          </a:bodyPr>
          <a:lstStyle/>
          <a:p>
            <a:r>
              <a:rPr lang="en-US" sz="1400" i="1" dirty="0">
                <a:solidFill>
                  <a:srgbClr val="C00000"/>
                </a:solidFill>
              </a:rPr>
              <a:t>Application:</a:t>
            </a:r>
            <a:br>
              <a:rPr lang="en-US" sz="1400" i="1" dirty="0">
                <a:solidFill>
                  <a:srgbClr val="C00000"/>
                </a:solidFill>
              </a:rPr>
            </a:br>
            <a:endParaRPr lang="en-US" sz="1400" i="1" dirty="0">
              <a:solidFill>
                <a:srgbClr val="C00000"/>
              </a:solidFill>
            </a:endParaRPr>
          </a:p>
          <a:p>
            <a:r>
              <a:rPr lang="en-US" sz="1400" i="1" dirty="0">
                <a:solidFill>
                  <a:srgbClr val="C00000"/>
                </a:solidFill>
              </a:rPr>
              <a:t>1. God doesn’t settle all His accounts in October.</a:t>
            </a:r>
          </a:p>
          <a:p>
            <a:r>
              <a:rPr lang="en-US" sz="1400" i="1" dirty="0">
                <a:solidFill>
                  <a:srgbClr val="C00000"/>
                </a:solidFill>
              </a:rPr>
              <a:t>2. He wants us to learn from the mistakes of our fathers.</a:t>
            </a:r>
          </a:p>
          <a:p>
            <a:r>
              <a:rPr lang="en-US" sz="1400" i="1" dirty="0">
                <a:solidFill>
                  <a:srgbClr val="C00000"/>
                </a:solidFill>
              </a:rPr>
              <a:t>3. He never forgets apostasy and apostates.</a:t>
            </a:r>
          </a:p>
        </p:txBody>
      </p:sp>
    </p:spTree>
    <p:extLst>
      <p:ext uri="{BB962C8B-B14F-4D97-AF65-F5344CB8AC3E}">
        <p14:creationId xmlns:p14="http://schemas.microsoft.com/office/powerpoint/2010/main" val="187038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Line 56">
            <a:extLst>
              <a:ext uri="{FF2B5EF4-FFF2-40B4-BE49-F238E27FC236}">
                <a16:creationId xmlns:a16="http://schemas.microsoft.com/office/drawing/2014/main" id="{0379DA52-918B-4551-AB60-8CCE02959E3A}"/>
              </a:ext>
            </a:extLst>
          </p:cNvPr>
          <p:cNvSpPr>
            <a:spLocks noChangeShapeType="1"/>
          </p:cNvSpPr>
          <p:nvPr/>
        </p:nvSpPr>
        <p:spPr bwMode="auto">
          <a:xfrm flipH="1" flipV="1">
            <a:off x="3378104" y="2369578"/>
            <a:ext cx="2318473" cy="1781089"/>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Line 56">
            <a:extLst>
              <a:ext uri="{FF2B5EF4-FFF2-40B4-BE49-F238E27FC236}">
                <a16:creationId xmlns:a16="http://schemas.microsoft.com/office/drawing/2014/main" id="{95884246-E8AC-4501-B78D-6E38EAB78076}"/>
              </a:ext>
            </a:extLst>
          </p:cNvPr>
          <p:cNvSpPr>
            <a:spLocks noChangeShapeType="1"/>
          </p:cNvSpPr>
          <p:nvPr/>
        </p:nvSpPr>
        <p:spPr bwMode="auto">
          <a:xfrm flipV="1">
            <a:off x="5677196" y="2339148"/>
            <a:ext cx="993500" cy="1877614"/>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Line 56">
            <a:extLst>
              <a:ext uri="{FF2B5EF4-FFF2-40B4-BE49-F238E27FC236}">
                <a16:creationId xmlns:a16="http://schemas.microsoft.com/office/drawing/2014/main" id="{EF72DF50-4F66-410F-9C82-3EAFCCCAD384}"/>
              </a:ext>
            </a:extLst>
          </p:cNvPr>
          <p:cNvSpPr>
            <a:spLocks noChangeShapeType="1"/>
          </p:cNvSpPr>
          <p:nvPr/>
        </p:nvSpPr>
        <p:spPr bwMode="auto">
          <a:xfrm flipH="1" flipV="1">
            <a:off x="4630705" y="2346618"/>
            <a:ext cx="1034865" cy="1731035"/>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Line 56">
            <a:extLst>
              <a:ext uri="{FF2B5EF4-FFF2-40B4-BE49-F238E27FC236}">
                <a16:creationId xmlns:a16="http://schemas.microsoft.com/office/drawing/2014/main" id="{81FD59F2-E67F-45CD-9825-F407D2DFB24F}"/>
              </a:ext>
            </a:extLst>
          </p:cNvPr>
          <p:cNvSpPr>
            <a:spLocks noChangeShapeType="1"/>
          </p:cNvSpPr>
          <p:nvPr/>
        </p:nvSpPr>
        <p:spPr bwMode="auto">
          <a:xfrm flipH="1" flipV="1">
            <a:off x="5650935" y="2369578"/>
            <a:ext cx="19743" cy="1781089"/>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Line 56">
            <a:extLst>
              <a:ext uri="{FF2B5EF4-FFF2-40B4-BE49-F238E27FC236}">
                <a16:creationId xmlns:a16="http://schemas.microsoft.com/office/drawing/2014/main" id="{B936A4FE-C3FA-4AF3-BC48-315839D8DE44}"/>
              </a:ext>
            </a:extLst>
          </p:cNvPr>
          <p:cNvSpPr>
            <a:spLocks noChangeShapeType="1"/>
          </p:cNvSpPr>
          <p:nvPr/>
        </p:nvSpPr>
        <p:spPr bwMode="auto">
          <a:xfrm flipH="1" flipV="1">
            <a:off x="4860115" y="1164038"/>
            <a:ext cx="794102" cy="3052726"/>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Line 56">
            <a:extLst>
              <a:ext uri="{FF2B5EF4-FFF2-40B4-BE49-F238E27FC236}">
                <a16:creationId xmlns:a16="http://schemas.microsoft.com/office/drawing/2014/main" id="{45CAF419-5E4A-4B21-BB7C-E7C08DCDE8CC}"/>
              </a:ext>
            </a:extLst>
          </p:cNvPr>
          <p:cNvSpPr>
            <a:spLocks noChangeShapeType="1"/>
          </p:cNvSpPr>
          <p:nvPr/>
        </p:nvSpPr>
        <p:spPr bwMode="auto">
          <a:xfrm flipV="1">
            <a:off x="5673914" y="2346618"/>
            <a:ext cx="2257660" cy="1870145"/>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Line 56">
            <a:extLst>
              <a:ext uri="{FF2B5EF4-FFF2-40B4-BE49-F238E27FC236}">
                <a16:creationId xmlns:a16="http://schemas.microsoft.com/office/drawing/2014/main" id="{2CB141B7-FAB2-43C4-A3AD-AEA91EA908FB}"/>
              </a:ext>
            </a:extLst>
          </p:cNvPr>
          <p:cNvSpPr>
            <a:spLocks noChangeShapeType="1"/>
          </p:cNvSpPr>
          <p:nvPr/>
        </p:nvSpPr>
        <p:spPr bwMode="auto">
          <a:xfrm flipV="1">
            <a:off x="5673914" y="1170484"/>
            <a:ext cx="2128520" cy="3046280"/>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Line 56">
            <a:extLst>
              <a:ext uri="{FF2B5EF4-FFF2-40B4-BE49-F238E27FC236}">
                <a16:creationId xmlns:a16="http://schemas.microsoft.com/office/drawing/2014/main" id="{F8E7A3C9-B21E-45F6-8D0E-1A29B8B0585C}"/>
              </a:ext>
            </a:extLst>
          </p:cNvPr>
          <p:cNvSpPr>
            <a:spLocks noChangeShapeType="1"/>
          </p:cNvSpPr>
          <p:nvPr/>
        </p:nvSpPr>
        <p:spPr bwMode="auto">
          <a:xfrm flipV="1">
            <a:off x="5684208" y="1164038"/>
            <a:ext cx="623647" cy="3052726"/>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Line 56"/>
          <p:cNvSpPr>
            <a:spLocks noChangeShapeType="1"/>
          </p:cNvSpPr>
          <p:nvPr/>
        </p:nvSpPr>
        <p:spPr bwMode="auto">
          <a:xfrm flipH="1" flipV="1">
            <a:off x="3457692" y="1164038"/>
            <a:ext cx="2216221" cy="3052726"/>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TextBox 42"/>
          <p:cNvSpPr txBox="1"/>
          <p:nvPr/>
        </p:nvSpPr>
        <p:spPr>
          <a:xfrm>
            <a:off x="305735" y="660704"/>
            <a:ext cx="2124548" cy="1010107"/>
          </a:xfrm>
          <a:prstGeom prst="rect">
            <a:avLst/>
          </a:prstGeom>
          <a:noFill/>
        </p:spPr>
        <p:txBody>
          <a:bodyPr wrap="square" rtlCol="0">
            <a:noAutofit/>
          </a:bodyPr>
          <a:lstStyle/>
          <a:p>
            <a:pPr marL="285750" marR="0" lvl="0" indent="-2857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00A6DB">
                    <a:lumMod val="50000"/>
                  </a:srgbClr>
                </a:solidFill>
                <a:latin typeface="Calibri" panose="020F0502020204030204"/>
              </a:rPr>
              <a:t>The east siders now have their inheritance.</a:t>
            </a:r>
            <a:endParaRPr kumimoji="0" lang="en-US" sz="1600" b="1" i="0" u="none" strike="noStrike" kern="1200" cap="none" spc="0" normalizeH="0" baseline="0" noProof="0" dirty="0">
              <a:ln>
                <a:noFill/>
              </a:ln>
              <a:solidFill>
                <a:srgbClr val="00A6DB">
                  <a:lumMod val="50000"/>
                </a:srgbClr>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6E97F89-0454-4A21-9007-A511CB026A7C}"/>
              </a:ext>
            </a:extLst>
          </p:cNvPr>
          <p:cNvGrpSpPr/>
          <p:nvPr/>
        </p:nvGrpSpPr>
        <p:grpSpPr>
          <a:xfrm>
            <a:off x="2583005" y="325111"/>
            <a:ext cx="4394312" cy="840647"/>
            <a:chOff x="2583005" y="325111"/>
            <a:chExt cx="4394312" cy="840647"/>
          </a:xfrm>
        </p:grpSpPr>
        <p:grpSp>
          <p:nvGrpSpPr>
            <p:cNvPr id="6" name="Group 5">
              <a:extLst>
                <a:ext uri="{FF2B5EF4-FFF2-40B4-BE49-F238E27FC236}">
                  <a16:creationId xmlns:a16="http://schemas.microsoft.com/office/drawing/2014/main" id="{A700F12A-9ED2-45BF-9BE9-C35B5C923435}"/>
                </a:ext>
              </a:extLst>
            </p:cNvPr>
            <p:cNvGrpSpPr/>
            <p:nvPr/>
          </p:nvGrpSpPr>
          <p:grpSpPr>
            <a:xfrm>
              <a:off x="4256915" y="325111"/>
              <a:ext cx="1113721" cy="838927"/>
              <a:chOff x="4212344" y="564775"/>
              <a:chExt cx="938209" cy="838927"/>
            </a:xfrm>
          </p:grpSpPr>
          <p:sp>
            <p:nvSpPr>
              <p:cNvPr id="20" name="Freeform 19"/>
              <p:cNvSpPr>
                <a:spLocks noChangeArrowheads="1"/>
              </p:cNvSpPr>
              <p:nvPr/>
            </p:nvSpPr>
            <p:spPr bwMode="auto">
              <a:xfrm>
                <a:off x="4212344" y="564775"/>
                <a:ext cx="938209" cy="838927"/>
              </a:xfrm>
              <a:custGeom>
                <a:avLst/>
                <a:gdLst>
                  <a:gd name="T0" fmla="*/ 629 w 840"/>
                  <a:gd name="T1" fmla="*/ 0 h 750"/>
                  <a:gd name="T2" fmla="*/ 209 w 840"/>
                  <a:gd name="T3" fmla="*/ 0 h 750"/>
                  <a:gd name="T4" fmla="*/ 0 w 840"/>
                  <a:gd name="T5" fmla="*/ 389 h 750"/>
                  <a:gd name="T6" fmla="*/ 209 w 840"/>
                  <a:gd name="T7" fmla="*/ 749 h 750"/>
                  <a:gd name="T8" fmla="*/ 629 w 840"/>
                  <a:gd name="T9" fmla="*/ 749 h 750"/>
                  <a:gd name="T10" fmla="*/ 839 w 840"/>
                  <a:gd name="T11" fmla="*/ 389 h 750"/>
                  <a:gd name="T12" fmla="*/ 629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29" y="0"/>
                    </a:moveTo>
                    <a:lnTo>
                      <a:pt x="209" y="0"/>
                    </a:lnTo>
                    <a:lnTo>
                      <a:pt x="0" y="389"/>
                    </a:lnTo>
                    <a:lnTo>
                      <a:pt x="209" y="749"/>
                    </a:lnTo>
                    <a:lnTo>
                      <a:pt x="629" y="749"/>
                    </a:lnTo>
                    <a:lnTo>
                      <a:pt x="839" y="389"/>
                    </a:lnTo>
                    <a:lnTo>
                      <a:pt x="629" y="0"/>
                    </a:ln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p:cNvSpPr/>
              <p:nvPr/>
            </p:nvSpPr>
            <p:spPr>
              <a:xfrm>
                <a:off x="4296277" y="636702"/>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Gad</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13-14</a:t>
                </a:r>
              </a:p>
            </p:txBody>
          </p:sp>
        </p:grpSp>
        <p:grpSp>
          <p:nvGrpSpPr>
            <p:cNvPr id="5" name="Group 4">
              <a:extLst>
                <a:ext uri="{FF2B5EF4-FFF2-40B4-BE49-F238E27FC236}">
                  <a16:creationId xmlns:a16="http://schemas.microsoft.com/office/drawing/2014/main" id="{208535A2-9D8E-4C8F-82A8-079A47359B31}"/>
                </a:ext>
              </a:extLst>
            </p:cNvPr>
            <p:cNvGrpSpPr/>
            <p:nvPr/>
          </p:nvGrpSpPr>
          <p:grpSpPr>
            <a:xfrm>
              <a:off x="5684208" y="325111"/>
              <a:ext cx="1293109" cy="840647"/>
              <a:chOff x="5324295" y="1239888"/>
              <a:chExt cx="972958" cy="840647"/>
            </a:xfrm>
          </p:grpSpPr>
          <p:sp>
            <p:nvSpPr>
              <p:cNvPr id="25" name="Freeform 24"/>
              <p:cNvSpPr>
                <a:spLocks noChangeArrowheads="1"/>
              </p:cNvSpPr>
              <p:nvPr/>
            </p:nvSpPr>
            <p:spPr bwMode="auto">
              <a:xfrm>
                <a:off x="5324295" y="1239888"/>
                <a:ext cx="972958" cy="838927"/>
              </a:xfrm>
              <a:custGeom>
                <a:avLst/>
                <a:gdLst>
                  <a:gd name="T0" fmla="*/ 210 w 870"/>
                  <a:gd name="T1" fmla="*/ 0 h 750"/>
                  <a:gd name="T2" fmla="*/ 629 w 870"/>
                  <a:gd name="T3" fmla="*/ 0 h 750"/>
                  <a:gd name="T4" fmla="*/ 869 w 870"/>
                  <a:gd name="T5" fmla="*/ 360 h 750"/>
                  <a:gd name="T6" fmla="*/ 629 w 870"/>
                  <a:gd name="T7" fmla="*/ 749 h 750"/>
                  <a:gd name="T8" fmla="*/ 210 w 870"/>
                  <a:gd name="T9" fmla="*/ 749 h 750"/>
                  <a:gd name="T10" fmla="*/ 0 w 870"/>
                  <a:gd name="T11" fmla="*/ 360 h 750"/>
                  <a:gd name="T12" fmla="*/ 210 w 87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70" h="750">
                    <a:moveTo>
                      <a:pt x="210" y="0"/>
                    </a:moveTo>
                    <a:lnTo>
                      <a:pt x="629" y="0"/>
                    </a:lnTo>
                    <a:lnTo>
                      <a:pt x="869" y="360"/>
                    </a:lnTo>
                    <a:lnTo>
                      <a:pt x="629" y="749"/>
                    </a:lnTo>
                    <a:lnTo>
                      <a:pt x="210" y="749"/>
                    </a:lnTo>
                    <a:lnTo>
                      <a:pt x="0" y="360"/>
                    </a:lnTo>
                    <a:lnTo>
                      <a:pt x="210" y="0"/>
                    </a:lnTo>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Rectangle 44"/>
              <p:cNvSpPr/>
              <p:nvPr/>
            </p:nvSpPr>
            <p:spPr>
              <a:xfrm>
                <a:off x="5417693" y="1357260"/>
                <a:ext cx="805091" cy="723275"/>
              </a:xfrm>
              <a:prstGeom prst="rect">
                <a:avLst/>
              </a:prstGeom>
            </p:spPr>
            <p:txBody>
              <a:bodyPr wrap="square">
                <a:norm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Reuben</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13-14</a:t>
                </a:r>
              </a:p>
            </p:txBody>
          </p:sp>
        </p:grpSp>
        <p:grpSp>
          <p:nvGrpSpPr>
            <p:cNvPr id="7" name="Group 6">
              <a:extLst>
                <a:ext uri="{FF2B5EF4-FFF2-40B4-BE49-F238E27FC236}">
                  <a16:creationId xmlns:a16="http://schemas.microsoft.com/office/drawing/2014/main" id="{AA6CEBC4-B490-4D7B-B258-01CEE28F0618}"/>
                </a:ext>
              </a:extLst>
            </p:cNvPr>
            <p:cNvGrpSpPr/>
            <p:nvPr/>
          </p:nvGrpSpPr>
          <p:grpSpPr>
            <a:xfrm>
              <a:off x="2583005" y="325111"/>
              <a:ext cx="1190361" cy="840647"/>
              <a:chOff x="3100392" y="1239888"/>
              <a:chExt cx="938209" cy="840647"/>
            </a:xfrm>
          </p:grpSpPr>
          <p:sp>
            <p:nvSpPr>
              <p:cNvPr id="22" name="Freeform 21"/>
              <p:cNvSpPr>
                <a:spLocks noChangeArrowheads="1"/>
              </p:cNvSpPr>
              <p:nvPr/>
            </p:nvSpPr>
            <p:spPr bwMode="auto">
              <a:xfrm>
                <a:off x="3100392" y="1239888"/>
                <a:ext cx="938209" cy="838927"/>
              </a:xfrm>
              <a:custGeom>
                <a:avLst/>
                <a:gdLst>
                  <a:gd name="T0" fmla="*/ 630 w 840"/>
                  <a:gd name="T1" fmla="*/ 0 h 750"/>
                  <a:gd name="T2" fmla="*/ 210 w 840"/>
                  <a:gd name="T3" fmla="*/ 0 h 750"/>
                  <a:gd name="T4" fmla="*/ 0 w 840"/>
                  <a:gd name="T5" fmla="*/ 360 h 750"/>
                  <a:gd name="T6" fmla="*/ 210 w 840"/>
                  <a:gd name="T7" fmla="*/ 749 h 750"/>
                  <a:gd name="T8" fmla="*/ 630 w 840"/>
                  <a:gd name="T9" fmla="*/ 749 h 750"/>
                  <a:gd name="T10" fmla="*/ 839 w 840"/>
                  <a:gd name="T11" fmla="*/ 360 h 750"/>
                  <a:gd name="T12" fmla="*/ 630 w 840"/>
                  <a:gd name="T13" fmla="*/ 0 h 750"/>
                </a:gdLst>
                <a:ahLst/>
                <a:cxnLst>
                  <a:cxn ang="0">
                    <a:pos x="T0" y="T1"/>
                  </a:cxn>
                  <a:cxn ang="0">
                    <a:pos x="T2" y="T3"/>
                  </a:cxn>
                  <a:cxn ang="0">
                    <a:pos x="T4" y="T5"/>
                  </a:cxn>
                  <a:cxn ang="0">
                    <a:pos x="T6" y="T7"/>
                  </a:cxn>
                  <a:cxn ang="0">
                    <a:pos x="T8" y="T9"/>
                  </a:cxn>
                  <a:cxn ang="0">
                    <a:pos x="T10" y="T11"/>
                  </a:cxn>
                  <a:cxn ang="0">
                    <a:pos x="T12" y="T13"/>
                  </a:cxn>
                </a:cxnLst>
                <a:rect l="0" t="0" r="r" b="b"/>
                <a:pathLst>
                  <a:path w="840" h="750">
                    <a:moveTo>
                      <a:pt x="630" y="0"/>
                    </a:moveTo>
                    <a:lnTo>
                      <a:pt x="210" y="0"/>
                    </a:lnTo>
                    <a:lnTo>
                      <a:pt x="0" y="360"/>
                    </a:lnTo>
                    <a:lnTo>
                      <a:pt x="210" y="749"/>
                    </a:lnTo>
                    <a:lnTo>
                      <a:pt x="630" y="749"/>
                    </a:lnTo>
                    <a:lnTo>
                      <a:pt x="839" y="360"/>
                    </a:lnTo>
                    <a:lnTo>
                      <a:pt x="630" y="0"/>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Rectangle 63"/>
              <p:cNvSpPr/>
              <p:nvPr/>
            </p:nvSpPr>
            <p:spPr>
              <a:xfrm>
                <a:off x="3170865" y="1357260"/>
                <a:ext cx="805091" cy="723275"/>
              </a:xfrm>
              <a:prstGeom prst="rect">
                <a:avLst/>
              </a:prstGeom>
            </p:spPr>
            <p:txBody>
              <a:bodyPr wrap="square">
                <a:normAutofit fontScale="92500" lnSpcReduction="10000"/>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Manasseh</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East</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13-14</a:t>
                </a:r>
              </a:p>
            </p:txBody>
          </p:sp>
        </p:grpSp>
      </p:grpSp>
      <p:sp>
        <p:nvSpPr>
          <p:cNvPr id="74" name="TextBox 73">
            <a:extLst>
              <a:ext uri="{FF2B5EF4-FFF2-40B4-BE49-F238E27FC236}">
                <a16:creationId xmlns:a16="http://schemas.microsoft.com/office/drawing/2014/main" id="{8DF649AE-5E31-458D-A0FF-2F7E55580AB6}"/>
              </a:ext>
            </a:extLst>
          </p:cNvPr>
          <p:cNvSpPr txBox="1"/>
          <p:nvPr/>
        </p:nvSpPr>
        <p:spPr>
          <a:xfrm>
            <a:off x="350186" y="1811311"/>
            <a:ext cx="2124548" cy="2686861"/>
          </a:xfrm>
          <a:prstGeom prst="rect">
            <a:avLst/>
          </a:prstGeom>
          <a:noFill/>
        </p:spPr>
        <p:txBody>
          <a:bodyPr wrap="square" rtlCol="0">
            <a:noAutofit/>
          </a:bodyPr>
          <a:lstStyle/>
          <a:p>
            <a:pPr marL="285750" marR="0" lvl="0" indent="-2857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00A6DB">
                    <a:lumMod val="50000"/>
                  </a:srgbClr>
                </a:solidFill>
                <a:latin typeface="Calibri" panose="020F0502020204030204"/>
              </a:rPr>
              <a:t>Note, Gad’s possession does not contradict God’s earlier command not to possess Ammon. This area had already been conquered by </a:t>
            </a:r>
            <a:r>
              <a:rPr lang="en-US" sz="1600" b="1" dirty="0" err="1">
                <a:solidFill>
                  <a:srgbClr val="00A6DB">
                    <a:lumMod val="50000"/>
                  </a:srgbClr>
                </a:solidFill>
                <a:latin typeface="Calibri" panose="020F0502020204030204"/>
              </a:rPr>
              <a:t>Sihon</a:t>
            </a:r>
            <a:r>
              <a:rPr lang="en-US" sz="1600" b="1" dirty="0">
                <a:solidFill>
                  <a:srgbClr val="00A6DB">
                    <a:lumMod val="50000"/>
                  </a:srgbClr>
                </a:solidFill>
                <a:latin typeface="Calibri" panose="020F0502020204030204"/>
              </a:rPr>
              <a:t>.</a:t>
            </a:r>
            <a:endParaRPr kumimoji="0" lang="en-US" sz="1600" b="1" i="0" u="none" strike="noStrike" kern="1200" cap="none" spc="0" normalizeH="0" baseline="0" noProof="0" dirty="0">
              <a:ln>
                <a:noFill/>
              </a:ln>
              <a:solidFill>
                <a:srgbClr val="00A6DB">
                  <a:lumMod val="50000"/>
                </a:srgbClr>
              </a:solidFill>
              <a:effectLst/>
              <a:uLnTx/>
              <a:uFillTx/>
              <a:latin typeface="Calibri" panose="020F0502020204030204"/>
              <a:ea typeface="+mn-ea"/>
              <a:cs typeface="+mn-cs"/>
            </a:endParaRPr>
          </a:p>
        </p:txBody>
      </p:sp>
      <p:sp>
        <p:nvSpPr>
          <p:cNvPr id="85" name="Line 56">
            <a:extLst>
              <a:ext uri="{FF2B5EF4-FFF2-40B4-BE49-F238E27FC236}">
                <a16:creationId xmlns:a16="http://schemas.microsoft.com/office/drawing/2014/main" id="{347CA94C-7C3C-48EA-B0EA-7B0A19AABB7C}"/>
              </a:ext>
            </a:extLst>
          </p:cNvPr>
          <p:cNvSpPr>
            <a:spLocks noChangeShapeType="1"/>
          </p:cNvSpPr>
          <p:nvPr/>
        </p:nvSpPr>
        <p:spPr bwMode="auto">
          <a:xfrm flipV="1">
            <a:off x="5670678" y="3621813"/>
            <a:ext cx="1952533" cy="516889"/>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Line 56">
            <a:extLst>
              <a:ext uri="{FF2B5EF4-FFF2-40B4-BE49-F238E27FC236}">
                <a16:creationId xmlns:a16="http://schemas.microsoft.com/office/drawing/2014/main" id="{F5FDCDD4-440A-4E59-B1B4-75EFB86E97F5}"/>
              </a:ext>
            </a:extLst>
          </p:cNvPr>
          <p:cNvSpPr>
            <a:spLocks noChangeShapeType="1"/>
          </p:cNvSpPr>
          <p:nvPr/>
        </p:nvSpPr>
        <p:spPr bwMode="auto">
          <a:xfrm flipH="1" flipV="1">
            <a:off x="3693884" y="3629249"/>
            <a:ext cx="2004951" cy="468863"/>
          </a:xfrm>
          <a:prstGeom prst="line">
            <a:avLst/>
          </a:prstGeom>
          <a:noFill/>
          <a:ln w="3492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25000" lnSpcReduction="20000"/>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7" name="Group 26"/>
          <p:cNvGrpSpPr/>
          <p:nvPr/>
        </p:nvGrpSpPr>
        <p:grpSpPr>
          <a:xfrm>
            <a:off x="3209399" y="3598902"/>
            <a:ext cx="4857609" cy="1214664"/>
            <a:chOff x="1669075" y="2714873"/>
            <a:chExt cx="5392000" cy="1670436"/>
          </a:xfrm>
        </p:grpSpPr>
        <p:grpSp>
          <p:nvGrpSpPr>
            <p:cNvPr id="28" name="Group 27"/>
            <p:cNvGrpSpPr/>
            <p:nvPr/>
          </p:nvGrpSpPr>
          <p:grpSpPr>
            <a:xfrm flipH="1">
              <a:off x="1719079" y="2714873"/>
              <a:ext cx="2671387" cy="1624491"/>
              <a:chOff x="4366716" y="2714873"/>
              <a:chExt cx="2671387" cy="1624491"/>
            </a:xfrm>
          </p:grpSpPr>
          <p:sp>
            <p:nvSpPr>
              <p:cNvPr id="35" name="Freeform 34"/>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35"/>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34000">
                    <a:schemeClr val="accent3">
                      <a:lumMod val="45000"/>
                      <a:lumOff val="55000"/>
                    </a:schemeClr>
                  </a:gs>
                  <a:gs pos="99010">
                    <a:srgbClr val="E4E4E4"/>
                  </a:gs>
                  <a:gs pos="81000">
                    <a:schemeClr val="bg1">
                      <a:lumMod val="75000"/>
                    </a:schemeClr>
                  </a:gs>
                  <a:gs pos="100000">
                    <a:schemeClr val="accent3">
                      <a:lumMod val="30000"/>
                      <a:lumOff val="70000"/>
                    </a:schemeClr>
                  </a:gs>
                </a:gsLst>
                <a:lin ang="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36"/>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7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37"/>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3000">
                    <a:schemeClr val="bg1">
                      <a:lumMod val="95000"/>
                    </a:schemeClr>
                  </a:gs>
                  <a:gs pos="83000">
                    <a:schemeClr val="bg1">
                      <a:lumMod val="8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9" name="Group 28"/>
            <p:cNvGrpSpPr/>
            <p:nvPr/>
          </p:nvGrpSpPr>
          <p:grpSpPr>
            <a:xfrm>
              <a:off x="4366716" y="2714873"/>
              <a:ext cx="2671387" cy="1624491"/>
              <a:chOff x="4366716" y="2714873"/>
              <a:chExt cx="2671387" cy="1624491"/>
            </a:xfrm>
          </p:grpSpPr>
          <p:sp>
            <p:nvSpPr>
              <p:cNvPr id="31" name="Freeform 30"/>
              <p:cNvSpPr>
                <a:spLocks noChangeArrowheads="1"/>
              </p:cNvSpPr>
              <p:nvPr/>
            </p:nvSpPr>
            <p:spPr bwMode="auto">
              <a:xfrm>
                <a:off x="4366716" y="3896321"/>
                <a:ext cx="2671387" cy="443043"/>
              </a:xfrm>
              <a:custGeom>
                <a:avLst/>
                <a:gdLst>
                  <a:gd name="T0" fmla="*/ 3595 w 3596"/>
                  <a:gd name="T1" fmla="*/ 0 h 600"/>
                  <a:gd name="T2" fmla="*/ 3595 w 3596"/>
                  <a:gd name="T3" fmla="*/ 0 h 600"/>
                  <a:gd name="T4" fmla="*/ 3565 w 3596"/>
                  <a:gd name="T5" fmla="*/ 599 h 600"/>
                  <a:gd name="T6" fmla="*/ 0 w 3596"/>
                  <a:gd name="T7" fmla="*/ 599 h 600"/>
                  <a:gd name="T8" fmla="*/ 0 w 3596"/>
                  <a:gd name="T9" fmla="*/ 90 h 600"/>
                  <a:gd name="T10" fmla="*/ 1588 w 3596"/>
                  <a:gd name="T11" fmla="*/ 90 h 600"/>
                  <a:gd name="T12" fmla="*/ 3595 w 3596"/>
                  <a:gd name="T13" fmla="*/ 0 h 600"/>
                </a:gdLst>
                <a:ahLst/>
                <a:cxnLst>
                  <a:cxn ang="0">
                    <a:pos x="T0" y="T1"/>
                  </a:cxn>
                  <a:cxn ang="0">
                    <a:pos x="T2" y="T3"/>
                  </a:cxn>
                  <a:cxn ang="0">
                    <a:pos x="T4" y="T5"/>
                  </a:cxn>
                  <a:cxn ang="0">
                    <a:pos x="T6" y="T7"/>
                  </a:cxn>
                  <a:cxn ang="0">
                    <a:pos x="T8" y="T9"/>
                  </a:cxn>
                  <a:cxn ang="0">
                    <a:pos x="T10" y="T11"/>
                  </a:cxn>
                  <a:cxn ang="0">
                    <a:pos x="T12" y="T13"/>
                  </a:cxn>
                </a:cxnLst>
                <a:rect l="0" t="0" r="r" b="b"/>
                <a:pathLst>
                  <a:path w="3596" h="600">
                    <a:moveTo>
                      <a:pt x="3595" y="0"/>
                    </a:moveTo>
                    <a:lnTo>
                      <a:pt x="3595" y="0"/>
                    </a:lnTo>
                    <a:cubicBezTo>
                      <a:pt x="3565" y="599"/>
                      <a:pt x="3565" y="599"/>
                      <a:pt x="3565" y="599"/>
                    </a:cubicBezTo>
                    <a:cubicBezTo>
                      <a:pt x="0" y="599"/>
                      <a:pt x="0" y="599"/>
                      <a:pt x="0" y="599"/>
                    </a:cubicBezTo>
                    <a:cubicBezTo>
                      <a:pt x="0" y="90"/>
                      <a:pt x="0" y="90"/>
                      <a:pt x="0" y="90"/>
                    </a:cubicBezTo>
                    <a:cubicBezTo>
                      <a:pt x="0" y="90"/>
                      <a:pt x="570" y="90"/>
                      <a:pt x="1588" y="90"/>
                    </a:cubicBezTo>
                    <a:cubicBezTo>
                      <a:pt x="2636" y="90"/>
                      <a:pt x="3595" y="0"/>
                      <a:pt x="3595" y="0"/>
                    </a:cubicBez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31"/>
              <p:cNvSpPr>
                <a:spLocks noChangeArrowheads="1"/>
              </p:cNvSpPr>
              <p:nvPr/>
            </p:nvSpPr>
            <p:spPr bwMode="auto">
              <a:xfrm>
                <a:off x="4366716" y="3207143"/>
                <a:ext cx="2671387" cy="754814"/>
              </a:xfrm>
              <a:custGeom>
                <a:avLst/>
                <a:gdLst>
                  <a:gd name="T0" fmla="*/ 0 w 3596"/>
                  <a:gd name="T1" fmla="*/ 1018 h 1019"/>
                  <a:gd name="T2" fmla="*/ 0 w 3596"/>
                  <a:gd name="T3" fmla="*/ 1018 h 1019"/>
                  <a:gd name="T4" fmla="*/ 1588 w 3596"/>
                  <a:gd name="T5" fmla="*/ 1018 h 1019"/>
                  <a:gd name="T6" fmla="*/ 3595 w 3596"/>
                  <a:gd name="T7" fmla="*/ 928 h 1019"/>
                  <a:gd name="T8" fmla="*/ 3295 w 3596"/>
                  <a:gd name="T9" fmla="*/ 629 h 1019"/>
                  <a:gd name="T10" fmla="*/ 2636 w 3596"/>
                  <a:gd name="T11" fmla="*/ 0 h 1019"/>
                  <a:gd name="T12" fmla="*/ 0 w 3596"/>
                  <a:gd name="T13" fmla="*/ 1018 h 1019"/>
                </a:gdLst>
                <a:ahLst/>
                <a:cxnLst>
                  <a:cxn ang="0">
                    <a:pos x="T0" y="T1"/>
                  </a:cxn>
                  <a:cxn ang="0">
                    <a:pos x="T2" y="T3"/>
                  </a:cxn>
                  <a:cxn ang="0">
                    <a:pos x="T4" y="T5"/>
                  </a:cxn>
                  <a:cxn ang="0">
                    <a:pos x="T6" y="T7"/>
                  </a:cxn>
                  <a:cxn ang="0">
                    <a:pos x="T8" y="T9"/>
                  </a:cxn>
                  <a:cxn ang="0">
                    <a:pos x="T10" y="T11"/>
                  </a:cxn>
                  <a:cxn ang="0">
                    <a:pos x="T12" y="T13"/>
                  </a:cxn>
                </a:cxnLst>
                <a:rect l="0" t="0" r="r" b="b"/>
                <a:pathLst>
                  <a:path w="3596" h="1019">
                    <a:moveTo>
                      <a:pt x="0" y="1018"/>
                    </a:moveTo>
                    <a:lnTo>
                      <a:pt x="0" y="1018"/>
                    </a:lnTo>
                    <a:cubicBezTo>
                      <a:pt x="0" y="1018"/>
                      <a:pt x="570" y="1018"/>
                      <a:pt x="1588" y="1018"/>
                    </a:cubicBezTo>
                    <a:cubicBezTo>
                      <a:pt x="2636" y="1018"/>
                      <a:pt x="3595" y="928"/>
                      <a:pt x="3595" y="928"/>
                    </a:cubicBezTo>
                    <a:cubicBezTo>
                      <a:pt x="3295" y="629"/>
                      <a:pt x="3295" y="629"/>
                      <a:pt x="3295" y="629"/>
                    </a:cubicBezTo>
                    <a:cubicBezTo>
                      <a:pt x="2636" y="0"/>
                      <a:pt x="2636" y="0"/>
                      <a:pt x="2636" y="0"/>
                    </a:cubicBezTo>
                    <a:cubicBezTo>
                      <a:pt x="2636" y="0"/>
                      <a:pt x="419" y="60"/>
                      <a:pt x="0" y="1018"/>
                    </a:cubicBez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32"/>
              <p:cNvSpPr>
                <a:spLocks noChangeArrowheads="1"/>
              </p:cNvSpPr>
              <p:nvPr/>
            </p:nvSpPr>
            <p:spPr bwMode="auto">
              <a:xfrm>
                <a:off x="4366716" y="3207143"/>
                <a:ext cx="2559805" cy="754814"/>
              </a:xfrm>
              <a:custGeom>
                <a:avLst/>
                <a:gdLst>
                  <a:gd name="T0" fmla="*/ 3445 w 3446"/>
                  <a:gd name="T1" fmla="*/ 599 h 1019"/>
                  <a:gd name="T2" fmla="*/ 3445 w 3446"/>
                  <a:gd name="T3" fmla="*/ 599 h 1019"/>
                  <a:gd name="T4" fmla="*/ 2636 w 3446"/>
                  <a:gd name="T5" fmla="*/ 0 h 1019"/>
                  <a:gd name="T6" fmla="*/ 0 w 3446"/>
                  <a:gd name="T7" fmla="*/ 1018 h 1019"/>
                  <a:gd name="T8" fmla="*/ 3445 w 3446"/>
                  <a:gd name="T9" fmla="*/ 599 h 1019"/>
                </a:gdLst>
                <a:ahLst/>
                <a:cxnLst>
                  <a:cxn ang="0">
                    <a:pos x="T0" y="T1"/>
                  </a:cxn>
                  <a:cxn ang="0">
                    <a:pos x="T2" y="T3"/>
                  </a:cxn>
                  <a:cxn ang="0">
                    <a:pos x="T4" y="T5"/>
                  </a:cxn>
                  <a:cxn ang="0">
                    <a:pos x="T6" y="T7"/>
                  </a:cxn>
                  <a:cxn ang="0">
                    <a:pos x="T8" y="T9"/>
                  </a:cxn>
                </a:cxnLst>
                <a:rect l="0" t="0" r="r" b="b"/>
                <a:pathLst>
                  <a:path w="3446" h="1019">
                    <a:moveTo>
                      <a:pt x="3445" y="599"/>
                    </a:moveTo>
                    <a:lnTo>
                      <a:pt x="3445" y="599"/>
                    </a:lnTo>
                    <a:cubicBezTo>
                      <a:pt x="3025" y="240"/>
                      <a:pt x="2636" y="0"/>
                      <a:pt x="2636" y="0"/>
                    </a:cubicBezTo>
                    <a:cubicBezTo>
                      <a:pt x="2636" y="0"/>
                      <a:pt x="419" y="60"/>
                      <a:pt x="0" y="1018"/>
                    </a:cubicBezTo>
                    <a:cubicBezTo>
                      <a:pt x="0" y="1018"/>
                      <a:pt x="1528" y="360"/>
                      <a:pt x="3445" y="599"/>
                    </a:cubicBezTo>
                  </a:path>
                </a:pathLst>
              </a:custGeom>
              <a:gradFill>
                <a:gsLst>
                  <a:gs pos="0">
                    <a:schemeClr val="accent5">
                      <a:lumMod val="5000"/>
                      <a:lumOff val="95000"/>
                    </a:schemeClr>
                  </a:gs>
                  <a:gs pos="74000">
                    <a:schemeClr val="bg1">
                      <a:lumMod val="85000"/>
                    </a:schemeClr>
                  </a:gs>
                  <a:gs pos="83000">
                    <a:schemeClr val="bg1">
                      <a:lumMod val="6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33"/>
              <p:cNvSpPr>
                <a:spLocks noChangeArrowheads="1"/>
              </p:cNvSpPr>
              <p:nvPr/>
            </p:nvSpPr>
            <p:spPr bwMode="auto">
              <a:xfrm>
                <a:off x="4366716" y="2714873"/>
                <a:ext cx="2293980" cy="1247084"/>
              </a:xfrm>
              <a:custGeom>
                <a:avLst/>
                <a:gdLst>
                  <a:gd name="T0" fmla="*/ 0 w 3087"/>
                  <a:gd name="T1" fmla="*/ 1677 h 1678"/>
                  <a:gd name="T2" fmla="*/ 0 w 3087"/>
                  <a:gd name="T3" fmla="*/ 1677 h 1678"/>
                  <a:gd name="T4" fmla="*/ 3086 w 3087"/>
                  <a:gd name="T5" fmla="*/ 689 h 1678"/>
                  <a:gd name="T6" fmla="*/ 2247 w 3087"/>
                  <a:gd name="T7" fmla="*/ 0 h 1678"/>
                  <a:gd name="T8" fmla="*/ 0 w 3087"/>
                  <a:gd name="T9" fmla="*/ 988 h 1678"/>
                  <a:gd name="T10" fmla="*/ 0 w 3087"/>
                  <a:gd name="T11" fmla="*/ 1677 h 1678"/>
                </a:gdLst>
                <a:ahLst/>
                <a:cxnLst>
                  <a:cxn ang="0">
                    <a:pos x="T0" y="T1"/>
                  </a:cxn>
                  <a:cxn ang="0">
                    <a:pos x="T2" y="T3"/>
                  </a:cxn>
                  <a:cxn ang="0">
                    <a:pos x="T4" y="T5"/>
                  </a:cxn>
                  <a:cxn ang="0">
                    <a:pos x="T6" y="T7"/>
                  </a:cxn>
                  <a:cxn ang="0">
                    <a:pos x="T8" y="T9"/>
                  </a:cxn>
                  <a:cxn ang="0">
                    <a:pos x="T10" y="T11"/>
                  </a:cxn>
                </a:cxnLst>
                <a:rect l="0" t="0" r="r" b="b"/>
                <a:pathLst>
                  <a:path w="3087" h="1678">
                    <a:moveTo>
                      <a:pt x="0" y="1677"/>
                    </a:moveTo>
                    <a:lnTo>
                      <a:pt x="0" y="1677"/>
                    </a:lnTo>
                    <a:cubicBezTo>
                      <a:pt x="0" y="1677"/>
                      <a:pt x="959" y="809"/>
                      <a:pt x="3086" y="689"/>
                    </a:cubicBezTo>
                    <a:cubicBezTo>
                      <a:pt x="3086" y="689"/>
                      <a:pt x="2636" y="269"/>
                      <a:pt x="2247" y="0"/>
                    </a:cubicBezTo>
                    <a:cubicBezTo>
                      <a:pt x="1707" y="30"/>
                      <a:pt x="570" y="210"/>
                      <a:pt x="0" y="988"/>
                    </a:cubicBezTo>
                    <a:lnTo>
                      <a:pt x="0" y="1677"/>
                    </a:lnTo>
                  </a:path>
                </a:pathLst>
              </a:custGeom>
              <a:gradFill>
                <a:gsLst>
                  <a:gs pos="22000">
                    <a:schemeClr val="bg1"/>
                  </a:gs>
                  <a:gs pos="74000">
                    <a:schemeClr val="bg1">
                      <a:lumMod val="85000"/>
                    </a:schemeClr>
                  </a:gs>
                  <a:gs pos="83000">
                    <a:schemeClr val="bg1">
                      <a:lumMod val="75000"/>
                    </a:schemeClr>
                  </a:gs>
                  <a:gs pos="100000">
                    <a:schemeClr val="bg1">
                      <a:lumMod val="50000"/>
                    </a:schemeClr>
                  </a:gs>
                </a:gsLst>
                <a:lin ang="5400000" scaled="1"/>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0" name="Freeform 29"/>
            <p:cNvSpPr>
              <a:spLocks noChangeArrowheads="1"/>
            </p:cNvSpPr>
            <p:nvPr/>
          </p:nvSpPr>
          <p:spPr bwMode="auto">
            <a:xfrm>
              <a:off x="1669075" y="3965239"/>
              <a:ext cx="5392000" cy="420070"/>
            </a:xfrm>
            <a:custGeom>
              <a:avLst/>
              <a:gdLst>
                <a:gd name="T0" fmla="*/ 3684 w 7249"/>
                <a:gd name="T1" fmla="*/ 450 h 571"/>
                <a:gd name="T2" fmla="*/ 3684 w 7249"/>
                <a:gd name="T3" fmla="*/ 450 h 571"/>
                <a:gd name="T4" fmla="*/ 3684 w 7249"/>
                <a:gd name="T5" fmla="*/ 0 h 571"/>
                <a:gd name="T6" fmla="*/ 3595 w 7249"/>
                <a:gd name="T7" fmla="*/ 0 h 571"/>
                <a:gd name="T8" fmla="*/ 3595 w 7249"/>
                <a:gd name="T9" fmla="*/ 450 h 571"/>
                <a:gd name="T10" fmla="*/ 0 w 7249"/>
                <a:gd name="T11" fmla="*/ 450 h 571"/>
                <a:gd name="T12" fmla="*/ 0 w 7249"/>
                <a:gd name="T13" fmla="*/ 570 h 571"/>
                <a:gd name="T14" fmla="*/ 3595 w 7249"/>
                <a:gd name="T15" fmla="*/ 570 h 571"/>
                <a:gd name="T16" fmla="*/ 3624 w 7249"/>
                <a:gd name="T17" fmla="*/ 540 h 571"/>
                <a:gd name="T18" fmla="*/ 3654 w 7249"/>
                <a:gd name="T19" fmla="*/ 570 h 571"/>
                <a:gd name="T20" fmla="*/ 7248 w 7249"/>
                <a:gd name="T21" fmla="*/ 570 h 571"/>
                <a:gd name="T22" fmla="*/ 7248 w 7249"/>
                <a:gd name="T23" fmla="*/ 450 h 571"/>
                <a:gd name="T24" fmla="*/ 3684 w 7249"/>
                <a:gd name="T25" fmla="*/ 45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49" h="571">
                  <a:moveTo>
                    <a:pt x="3684" y="450"/>
                  </a:moveTo>
                  <a:lnTo>
                    <a:pt x="3684" y="450"/>
                  </a:lnTo>
                  <a:cubicBezTo>
                    <a:pt x="3684" y="0"/>
                    <a:pt x="3684" y="0"/>
                    <a:pt x="3684" y="0"/>
                  </a:cubicBezTo>
                  <a:cubicBezTo>
                    <a:pt x="3595" y="0"/>
                    <a:pt x="3595" y="0"/>
                    <a:pt x="3595" y="0"/>
                  </a:cubicBezTo>
                  <a:cubicBezTo>
                    <a:pt x="3595" y="450"/>
                    <a:pt x="3595" y="450"/>
                    <a:pt x="3595" y="450"/>
                  </a:cubicBezTo>
                  <a:cubicBezTo>
                    <a:pt x="0" y="450"/>
                    <a:pt x="0" y="450"/>
                    <a:pt x="0" y="450"/>
                  </a:cubicBezTo>
                  <a:cubicBezTo>
                    <a:pt x="0" y="570"/>
                    <a:pt x="0" y="570"/>
                    <a:pt x="0" y="570"/>
                  </a:cubicBezTo>
                  <a:cubicBezTo>
                    <a:pt x="3595" y="570"/>
                    <a:pt x="3595" y="570"/>
                    <a:pt x="3595" y="570"/>
                  </a:cubicBezTo>
                  <a:cubicBezTo>
                    <a:pt x="3595" y="570"/>
                    <a:pt x="3595" y="540"/>
                    <a:pt x="3624" y="540"/>
                  </a:cubicBezTo>
                  <a:cubicBezTo>
                    <a:pt x="3654" y="540"/>
                    <a:pt x="3654" y="570"/>
                    <a:pt x="3654" y="570"/>
                  </a:cubicBezTo>
                  <a:cubicBezTo>
                    <a:pt x="7248" y="570"/>
                    <a:pt x="7248" y="570"/>
                    <a:pt x="7248" y="570"/>
                  </a:cubicBezTo>
                  <a:cubicBezTo>
                    <a:pt x="7248" y="450"/>
                    <a:pt x="7248" y="450"/>
                    <a:pt x="7248" y="450"/>
                  </a:cubicBezTo>
                  <a:lnTo>
                    <a:pt x="3684" y="450"/>
                  </a:lnTo>
                </a:path>
              </a:pathLst>
            </a:custGeom>
            <a:gradFill flip="none" rotWithShape="1">
              <a:gsLst>
                <a:gs pos="0">
                  <a:schemeClr val="accent1">
                    <a:lumMod val="67000"/>
                  </a:schemeClr>
                </a:gs>
                <a:gs pos="48000">
                  <a:schemeClr val="accent1">
                    <a:lumMod val="97000"/>
                    <a:lumOff val="3000"/>
                  </a:schemeClr>
                </a:gs>
                <a:gs pos="100000">
                  <a:schemeClr val="accent1">
                    <a:lumMod val="75000"/>
                  </a:schemeClr>
                </a:gs>
              </a:gsLst>
              <a:lin ang="16200000" scaled="1"/>
              <a:tileRect/>
            </a:gradFill>
            <a:ln>
              <a:noFill/>
            </a:ln>
            <a:effectLst>
              <a:outerShdw blurRad="50800" dist="38100" dir="2700000" algn="tl" rotWithShape="0">
                <a:prstClr val="black">
                  <a:alpha val="40000"/>
                </a:prstClr>
              </a:outerShdw>
            </a:effectLst>
          </p:spPr>
          <p:txBody>
            <a:bodyPr wrap="none" anchor="ctr">
              <a:norm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42" name="TextBox 41"/>
          <p:cNvSpPr txBox="1"/>
          <p:nvPr/>
        </p:nvSpPr>
        <p:spPr>
          <a:xfrm>
            <a:off x="3248885" y="4417127"/>
            <a:ext cx="4818123" cy="477054"/>
          </a:xfrm>
          <a:prstGeom prst="rect">
            <a:avLst/>
          </a:prstGeom>
          <a:noFill/>
        </p:spPr>
        <p:txBody>
          <a:bodyPr wrap="square" rtlCol="0">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A6DB"/>
                </a:solidFill>
                <a:effectLst/>
                <a:uLnTx/>
                <a:uFillTx/>
                <a:latin typeface="Calibri" panose="020F0502020204030204"/>
                <a:ea typeface="+mn-ea"/>
                <a:cs typeface="+mn-cs"/>
              </a:rPr>
              <a:t>The Lands  Inherited Directly from God</a:t>
            </a:r>
          </a:p>
        </p:txBody>
      </p:sp>
      <p:sp>
        <p:nvSpPr>
          <p:cNvPr id="48" name="TextBox 47">
            <a:extLst>
              <a:ext uri="{FF2B5EF4-FFF2-40B4-BE49-F238E27FC236}">
                <a16:creationId xmlns:a16="http://schemas.microsoft.com/office/drawing/2014/main" id="{28BE2BAD-61D6-40FF-AF8B-DC9C86186AD8}"/>
              </a:ext>
            </a:extLst>
          </p:cNvPr>
          <p:cNvSpPr txBox="1"/>
          <p:nvPr/>
        </p:nvSpPr>
        <p:spPr>
          <a:xfrm>
            <a:off x="305735" y="230736"/>
            <a:ext cx="1807760" cy="400110"/>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Calibri" panose="020F0502020204030204"/>
              </a:rPr>
              <a:t>So, Anyway,</a:t>
            </a:r>
            <a:endParaRPr kumimoji="0" lang="en-US" sz="20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72704" y="295053"/>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66" name="Group 65">
            <a:extLst>
              <a:ext uri="{FF2B5EF4-FFF2-40B4-BE49-F238E27FC236}">
                <a16:creationId xmlns:a16="http://schemas.microsoft.com/office/drawing/2014/main" id="{EBCE6674-6411-4340-8F2B-B09E85E0D521}"/>
              </a:ext>
            </a:extLst>
          </p:cNvPr>
          <p:cNvGrpSpPr/>
          <p:nvPr/>
        </p:nvGrpSpPr>
        <p:grpSpPr>
          <a:xfrm>
            <a:off x="5435111" y="3348586"/>
            <a:ext cx="1309788" cy="1122676"/>
            <a:chOff x="2346340" y="3148957"/>
            <a:chExt cx="1309788" cy="1122676"/>
          </a:xfrm>
        </p:grpSpPr>
        <p:sp>
          <p:nvSpPr>
            <p:cNvPr id="67" name="Freeform 160">
              <a:extLst>
                <a:ext uri="{FF2B5EF4-FFF2-40B4-BE49-F238E27FC236}">
                  <a16:creationId xmlns:a16="http://schemas.microsoft.com/office/drawing/2014/main" id="{ABC91CCF-400F-49F6-9801-A749A03AF5B3}"/>
                </a:ext>
              </a:extLst>
            </p:cNvPr>
            <p:cNvSpPr>
              <a:spLocks noChangeArrowheads="1"/>
            </p:cNvSpPr>
            <p:nvPr/>
          </p:nvSpPr>
          <p:spPr bwMode="auto">
            <a:xfrm rot="5400000">
              <a:off x="2439896" y="3055401"/>
              <a:ext cx="1122676"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6"/>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68" name="Freeform 18">
              <a:extLst>
                <a:ext uri="{FF2B5EF4-FFF2-40B4-BE49-F238E27FC236}">
                  <a16:creationId xmlns:a16="http://schemas.microsoft.com/office/drawing/2014/main" id="{B7512CDE-A215-48E9-8AB6-7D1EDDE5E515}"/>
                </a:ext>
              </a:extLst>
            </p:cNvPr>
            <p:cNvSpPr>
              <a:spLocks noChangeArrowheads="1"/>
            </p:cNvSpPr>
            <p:nvPr/>
          </p:nvSpPr>
          <p:spPr bwMode="auto">
            <a:xfrm rot="5400000">
              <a:off x="2503668" y="3133178"/>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69" name="Rectangle 68">
              <a:extLst>
                <a:ext uri="{FF2B5EF4-FFF2-40B4-BE49-F238E27FC236}">
                  <a16:creationId xmlns:a16="http://schemas.microsoft.com/office/drawing/2014/main" id="{5DF32B55-79A2-4001-BDA2-5F0D49185029}"/>
                </a:ext>
              </a:extLst>
            </p:cNvPr>
            <p:cNvSpPr/>
            <p:nvPr/>
          </p:nvSpPr>
          <p:spPr>
            <a:xfrm>
              <a:off x="2513320" y="3338602"/>
              <a:ext cx="984584" cy="760407"/>
            </a:xfrm>
            <a:prstGeom prst="rect">
              <a:avLst/>
            </a:prstGeom>
          </p:spPr>
          <p:txBody>
            <a:bodyPr wrap="square">
              <a:normAutofit fontScale="92500" lnSpcReduction="20000"/>
            </a:bodyPr>
            <a:lstStyle/>
            <a:p>
              <a:pPr algn="ctr"/>
              <a:r>
                <a:rPr lang="en-US" sz="1400" b="1" dirty="0">
                  <a:solidFill>
                    <a:schemeClr val="bg2">
                      <a:lumMod val="10000"/>
                    </a:schemeClr>
                  </a:solidFill>
                </a:rPr>
                <a:t>Caleb &amp; Judah,</a:t>
              </a:r>
            </a:p>
            <a:p>
              <a:pPr algn="ctr"/>
              <a:r>
                <a:rPr lang="en-US" sz="1400" b="1" dirty="0">
                  <a:solidFill>
                    <a:schemeClr val="bg2">
                      <a:lumMod val="10000"/>
                    </a:schemeClr>
                  </a:solidFill>
                </a:rPr>
                <a:t>Proprietors &amp; Owners </a:t>
              </a:r>
            </a:p>
          </p:txBody>
        </p:sp>
      </p:grpSp>
      <p:grpSp>
        <p:nvGrpSpPr>
          <p:cNvPr id="80" name="Group 79">
            <a:extLst>
              <a:ext uri="{FF2B5EF4-FFF2-40B4-BE49-F238E27FC236}">
                <a16:creationId xmlns:a16="http://schemas.microsoft.com/office/drawing/2014/main" id="{E6E75133-578D-44FE-AA89-DA30D39C79DB}"/>
              </a:ext>
            </a:extLst>
          </p:cNvPr>
          <p:cNvGrpSpPr/>
          <p:nvPr/>
        </p:nvGrpSpPr>
        <p:grpSpPr>
          <a:xfrm>
            <a:off x="6410133" y="1648541"/>
            <a:ext cx="1309788" cy="1122676"/>
            <a:chOff x="3320429" y="1461524"/>
            <a:chExt cx="1309788" cy="1122676"/>
          </a:xfrm>
        </p:grpSpPr>
        <p:sp>
          <p:nvSpPr>
            <p:cNvPr id="86" name="Freeform 27">
              <a:extLst>
                <a:ext uri="{FF2B5EF4-FFF2-40B4-BE49-F238E27FC236}">
                  <a16:creationId xmlns:a16="http://schemas.microsoft.com/office/drawing/2014/main" id="{568F6EFD-7932-414E-A63E-9311359FC591}"/>
                </a:ext>
              </a:extLst>
            </p:cNvPr>
            <p:cNvSpPr>
              <a:spLocks noChangeArrowheads="1"/>
            </p:cNvSpPr>
            <p:nvPr/>
          </p:nvSpPr>
          <p:spPr bwMode="auto">
            <a:xfrm rot="5400000" flipH="1">
              <a:off x="3413985" y="1367968"/>
              <a:ext cx="1122676" cy="13097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noFill/>
            <a:ln w="31750" cap="flat">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87" name="Freeform 23">
              <a:extLst>
                <a:ext uri="{FF2B5EF4-FFF2-40B4-BE49-F238E27FC236}">
                  <a16:creationId xmlns:a16="http://schemas.microsoft.com/office/drawing/2014/main" id="{469394B4-50B9-4116-9190-32DA8CAC58BE}"/>
                </a:ext>
              </a:extLst>
            </p:cNvPr>
            <p:cNvSpPr>
              <a:spLocks noChangeArrowheads="1"/>
            </p:cNvSpPr>
            <p:nvPr/>
          </p:nvSpPr>
          <p:spPr bwMode="auto">
            <a:xfrm rot="5400000" flipH="1">
              <a:off x="3474452" y="1441718"/>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8" name="Rectangle 87">
              <a:extLst>
                <a:ext uri="{FF2B5EF4-FFF2-40B4-BE49-F238E27FC236}">
                  <a16:creationId xmlns:a16="http://schemas.microsoft.com/office/drawing/2014/main" id="{7BC3679A-E029-41A6-ADBB-2CCA0AD43F9B}"/>
                </a:ext>
              </a:extLst>
            </p:cNvPr>
            <p:cNvSpPr/>
            <p:nvPr/>
          </p:nvSpPr>
          <p:spPr>
            <a:xfrm>
              <a:off x="3479726" y="1733012"/>
              <a:ext cx="984584" cy="622377"/>
            </a:xfrm>
            <a:prstGeom prst="rect">
              <a:avLst/>
            </a:prstGeom>
          </p:spPr>
          <p:txBody>
            <a:bodyPr wrap="square">
              <a:normAutofit fontScale="55000" lnSpcReduction="20000"/>
            </a:bodyPr>
            <a:lstStyle/>
            <a:p>
              <a:pPr algn="ctr"/>
              <a:r>
                <a:rPr lang="en-US" sz="2500" b="1" dirty="0">
                  <a:solidFill>
                    <a:schemeClr val="bg2">
                      <a:lumMod val="10000"/>
                    </a:schemeClr>
                  </a:solidFill>
                </a:rPr>
                <a:t>The East Side Inheritors</a:t>
              </a:r>
            </a:p>
            <a:p>
              <a:pPr algn="ctr"/>
              <a:endParaRPr lang="en-US" sz="2500" b="1" dirty="0">
                <a:solidFill>
                  <a:schemeClr val="bg2">
                    <a:lumMod val="10000"/>
                  </a:schemeClr>
                </a:solidFill>
              </a:endParaRPr>
            </a:p>
          </p:txBody>
        </p:sp>
      </p:grpSp>
      <p:grpSp>
        <p:nvGrpSpPr>
          <p:cNvPr id="76" name="Group 75">
            <a:extLst>
              <a:ext uri="{FF2B5EF4-FFF2-40B4-BE49-F238E27FC236}">
                <a16:creationId xmlns:a16="http://schemas.microsoft.com/office/drawing/2014/main" id="{EFA32461-37D7-4DCA-81A5-C439A3480B78}"/>
              </a:ext>
            </a:extLst>
          </p:cNvPr>
          <p:cNvGrpSpPr/>
          <p:nvPr/>
        </p:nvGrpSpPr>
        <p:grpSpPr>
          <a:xfrm>
            <a:off x="4392539" y="1536871"/>
            <a:ext cx="1393015" cy="1221913"/>
            <a:chOff x="1377758" y="1461522"/>
            <a:chExt cx="1309788" cy="1122675"/>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1314" y="1367966"/>
              <a:ext cx="1122675"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516023" y="1393446"/>
              <a:ext cx="995132"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747484"/>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grpSp>
        <p:nvGrpSpPr>
          <p:cNvPr id="31" name="Group 30">
            <a:extLst>
              <a:ext uri="{FF2B5EF4-FFF2-40B4-BE49-F238E27FC236}">
                <a16:creationId xmlns:a16="http://schemas.microsoft.com/office/drawing/2014/main" id="{940B5261-8FB2-462D-9C35-44B61D4A8B31}"/>
              </a:ext>
            </a:extLst>
          </p:cNvPr>
          <p:cNvGrpSpPr/>
          <p:nvPr/>
        </p:nvGrpSpPr>
        <p:grpSpPr>
          <a:xfrm>
            <a:off x="5439762" y="2220201"/>
            <a:ext cx="1309788" cy="1122676"/>
            <a:chOff x="2346341" y="2022862"/>
            <a:chExt cx="1309788" cy="1122676"/>
          </a:xfrm>
        </p:grpSpPr>
        <p:sp>
          <p:nvSpPr>
            <p:cNvPr id="27" name="Freeform 26"/>
            <p:cNvSpPr>
              <a:spLocks noChangeArrowheads="1"/>
            </p:cNvSpPr>
            <p:nvPr/>
          </p:nvSpPr>
          <p:spPr bwMode="auto">
            <a:xfrm rot="5400000" flipH="1">
              <a:off x="2439897" y="1929306"/>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4"/>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5" name="Freeform 24"/>
            <p:cNvSpPr>
              <a:spLocks noChangeArrowheads="1"/>
            </p:cNvSpPr>
            <p:nvPr/>
          </p:nvSpPr>
          <p:spPr bwMode="auto">
            <a:xfrm rot="5400000" flipH="1">
              <a:off x="2503396" y="2001661"/>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dirty="0"/>
            </a:p>
          </p:txBody>
        </p:sp>
        <p:sp>
          <p:nvSpPr>
            <p:cNvPr id="81" name="Rectangle 80"/>
            <p:cNvSpPr/>
            <p:nvPr/>
          </p:nvSpPr>
          <p:spPr>
            <a:xfrm>
              <a:off x="2500174" y="2222462"/>
              <a:ext cx="984584" cy="697531"/>
            </a:xfrm>
            <a:prstGeom prst="rect">
              <a:avLst/>
            </a:prstGeom>
          </p:spPr>
          <p:txBody>
            <a:bodyPr wrap="square">
              <a:normAutofit fontScale="62500" lnSpcReduction="20000"/>
            </a:bodyPr>
            <a:lstStyle/>
            <a:p>
              <a:pPr algn="ctr"/>
              <a:r>
                <a:rPr lang="en-US" sz="2500" b="1" dirty="0">
                  <a:solidFill>
                    <a:schemeClr val="bg2">
                      <a:lumMod val="10000"/>
                    </a:schemeClr>
                  </a:solidFill>
                </a:rPr>
                <a:t>God’s Testing Cycle</a:t>
              </a:r>
            </a:p>
          </p:txBody>
        </p:sp>
      </p:grpSp>
      <p:grpSp>
        <p:nvGrpSpPr>
          <p:cNvPr id="2" name="Group 1">
            <a:extLst>
              <a:ext uri="{FF2B5EF4-FFF2-40B4-BE49-F238E27FC236}">
                <a16:creationId xmlns:a16="http://schemas.microsoft.com/office/drawing/2014/main" id="{5574EE75-65B3-41D3-A27D-E62F2750147B}"/>
              </a:ext>
            </a:extLst>
          </p:cNvPr>
          <p:cNvGrpSpPr/>
          <p:nvPr/>
        </p:nvGrpSpPr>
        <p:grpSpPr>
          <a:xfrm>
            <a:off x="483937" y="1383659"/>
            <a:ext cx="7236257" cy="3188220"/>
            <a:chOff x="483937" y="1383659"/>
            <a:chExt cx="7236257" cy="3188220"/>
          </a:xfrm>
        </p:grpSpPr>
        <p:grpSp>
          <p:nvGrpSpPr>
            <p:cNvPr id="30" name="Group 29">
              <a:extLst>
                <a:ext uri="{FF2B5EF4-FFF2-40B4-BE49-F238E27FC236}">
                  <a16:creationId xmlns:a16="http://schemas.microsoft.com/office/drawing/2014/main" id="{34463680-F163-4188-9248-3B3DCAEACE34}"/>
                </a:ext>
              </a:extLst>
            </p:cNvPr>
            <p:cNvGrpSpPr/>
            <p:nvPr/>
          </p:nvGrpSpPr>
          <p:grpSpPr>
            <a:xfrm>
              <a:off x="6410406" y="2795759"/>
              <a:ext cx="1309788" cy="1122676"/>
              <a:chOff x="3314924" y="2587619"/>
              <a:chExt cx="1309788" cy="1122676"/>
            </a:xfrm>
          </p:grpSpPr>
          <p:sp>
            <p:nvSpPr>
              <p:cNvPr id="159" name="Freeform 158"/>
              <p:cNvSpPr>
                <a:spLocks noChangeArrowheads="1"/>
              </p:cNvSpPr>
              <p:nvPr/>
            </p:nvSpPr>
            <p:spPr bwMode="auto">
              <a:xfrm rot="5400000">
                <a:off x="3408480" y="2494063"/>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1">
                    <a:lumMod val="60000"/>
                    <a:lumOff val="40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8" name="Freeform 17"/>
              <p:cNvSpPr>
                <a:spLocks noChangeArrowheads="1"/>
              </p:cNvSpPr>
              <p:nvPr/>
            </p:nvSpPr>
            <p:spPr bwMode="auto">
              <a:xfrm rot="5400000">
                <a:off x="3471979" y="2570507"/>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3" name="Rectangle 82"/>
              <p:cNvSpPr/>
              <p:nvPr/>
            </p:nvSpPr>
            <p:spPr>
              <a:xfrm>
                <a:off x="3489203" y="2727916"/>
                <a:ext cx="984584" cy="888021"/>
              </a:xfrm>
              <a:prstGeom prst="rect">
                <a:avLst/>
              </a:prstGeom>
            </p:spPr>
            <p:txBody>
              <a:bodyPr wrap="square">
                <a:normAutofit lnSpcReduction="10000"/>
              </a:bodyPr>
              <a:lstStyle/>
              <a:p>
                <a:pPr algn="ctr"/>
                <a:r>
                  <a:rPr lang="en-US" sz="1400" b="1" dirty="0">
                    <a:solidFill>
                      <a:schemeClr val="bg2">
                        <a:lumMod val="10000"/>
                      </a:schemeClr>
                    </a:solidFill>
                  </a:rPr>
                  <a:t>Another Challenge, Another Promise!</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483937" y="1383659"/>
              <a:ext cx="3676977" cy="3188220"/>
            </a:xfrm>
            <a:prstGeom prst="rect">
              <a:avLst/>
            </a:prstGeom>
            <a:noFill/>
          </p:spPr>
          <p:txBody>
            <a:bodyPr wrap="square" rtlCol="0">
              <a:normAutofit/>
            </a:bodyPr>
            <a:lstStyle/>
            <a:p>
              <a:r>
                <a:rPr lang="en-US" sz="1800" b="1" dirty="0">
                  <a:solidFill>
                    <a:schemeClr val="bg2">
                      <a:lumMod val="25000"/>
                    </a:schemeClr>
                  </a:solidFill>
                </a:rPr>
                <a:t>14:6-15:63</a:t>
              </a:r>
            </a:p>
            <a:p>
              <a:r>
                <a:rPr lang="en-US" sz="1800" b="1" dirty="0">
                  <a:solidFill>
                    <a:schemeClr val="bg2">
                      <a:lumMod val="25000"/>
                    </a:schemeClr>
                  </a:solidFill>
                </a:rPr>
                <a:t>Caleb &amp; Judah.</a:t>
              </a:r>
            </a:p>
            <a:p>
              <a:endParaRPr lang="en-US" sz="1800" b="1" dirty="0">
                <a:solidFill>
                  <a:schemeClr val="bg2">
                    <a:lumMod val="25000"/>
                  </a:schemeClr>
                </a:solidFill>
              </a:endParaRPr>
            </a:p>
            <a:p>
              <a:endParaRPr lang="en-US" sz="1800" b="1" dirty="0">
                <a:solidFill>
                  <a:schemeClr val="bg2">
                    <a:lumMod val="25000"/>
                  </a:schemeClr>
                </a:solidFill>
              </a:endParaRPr>
            </a:p>
          </p:txBody>
        </p:sp>
      </p:gr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85000" lnSpcReduction="10000"/>
          </a:bodyPr>
          <a:lstStyle/>
          <a:p>
            <a:r>
              <a:rPr lang="en-US" sz="2500" dirty="0">
                <a:solidFill>
                  <a:schemeClr val="accent5"/>
                </a:solidFill>
              </a:rPr>
              <a:t>A Closer Look at Some Highlights in Joshua 14 &amp; 15</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Tree>
    <p:extLst>
      <p:ext uri="{BB962C8B-B14F-4D97-AF65-F5344CB8AC3E}">
        <p14:creationId xmlns:p14="http://schemas.microsoft.com/office/powerpoint/2010/main" val="38057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249980" y="273844"/>
            <a:ext cx="3749698" cy="660292"/>
          </a:xfrm>
        </p:spPr>
        <p:txBody>
          <a:bodyPr>
            <a:noAutofit/>
          </a:bodyPr>
          <a:lstStyle/>
          <a:p>
            <a:r>
              <a:rPr lang="en-US" sz="2000" dirty="0"/>
              <a:t>Two themes are highlighted in Chapters 14 and 15.</a:t>
            </a:r>
          </a:p>
        </p:txBody>
      </p:sp>
      <p:pic>
        <p:nvPicPr>
          <p:cNvPr id="5" name="Content Placeholder 4" descr="A picture containing text, map&#10;&#10;Description automatically generated">
            <a:extLst>
              <a:ext uri="{FF2B5EF4-FFF2-40B4-BE49-F238E27FC236}">
                <a16:creationId xmlns:a16="http://schemas.microsoft.com/office/drawing/2014/main" id="{05D21733-062C-40B8-9FD2-613BFD3B452D}"/>
              </a:ext>
            </a:extLst>
          </p:cNvPr>
          <p:cNvPicPr>
            <a:picLocks noGrp="1" noChangeAspect="1"/>
          </p:cNvPicPr>
          <p:nvPr>
            <p:ph idx="1"/>
          </p:nvPr>
        </p:nvPicPr>
        <p:blipFill>
          <a:blip r:embed="rId2"/>
          <a:stretch>
            <a:fillRect/>
          </a:stretch>
        </p:blipFill>
        <p:spPr>
          <a:xfrm>
            <a:off x="4336730" y="-13158"/>
            <a:ext cx="4050744" cy="5142386"/>
          </a:xfrm>
        </p:spPr>
      </p:pic>
      <p:sp>
        <p:nvSpPr>
          <p:cNvPr id="3" name="TextBox 2">
            <a:extLst>
              <a:ext uri="{FF2B5EF4-FFF2-40B4-BE49-F238E27FC236}">
                <a16:creationId xmlns:a16="http://schemas.microsoft.com/office/drawing/2014/main" id="{CDD3B0B1-1A82-400A-A71F-CEF123514C18}"/>
              </a:ext>
            </a:extLst>
          </p:cNvPr>
          <p:cNvSpPr txBox="1"/>
          <p:nvPr/>
        </p:nvSpPr>
        <p:spPr>
          <a:xfrm>
            <a:off x="381548" y="969802"/>
            <a:ext cx="3749698" cy="740587"/>
          </a:xfrm>
          <a:prstGeom prst="rect">
            <a:avLst/>
          </a:prstGeom>
          <a:noFill/>
        </p:spPr>
        <p:txBody>
          <a:bodyPr wrap="square" rtlCol="0">
            <a:spAutoFit/>
          </a:bodyPr>
          <a:lstStyle/>
          <a:p>
            <a:r>
              <a:rPr lang="en-US" dirty="0">
                <a:solidFill>
                  <a:srgbClr val="FF0000"/>
                </a:solidFill>
              </a:rPr>
              <a:t>First, there is the matter of Caleb’s family business.</a:t>
            </a:r>
          </a:p>
          <a:p>
            <a:endParaRPr lang="en-US" dirty="0"/>
          </a:p>
        </p:txBody>
      </p:sp>
      <p:sp>
        <p:nvSpPr>
          <p:cNvPr id="4" name="TextBox 3">
            <a:extLst>
              <a:ext uri="{FF2B5EF4-FFF2-40B4-BE49-F238E27FC236}">
                <a16:creationId xmlns:a16="http://schemas.microsoft.com/office/drawing/2014/main" id="{23F10587-8BF4-45E5-9A10-CACFFD57DDC6}"/>
              </a:ext>
            </a:extLst>
          </p:cNvPr>
          <p:cNvSpPr txBox="1"/>
          <p:nvPr/>
        </p:nvSpPr>
        <p:spPr>
          <a:xfrm>
            <a:off x="381548" y="1590358"/>
            <a:ext cx="3697071" cy="1821011"/>
          </a:xfrm>
          <a:prstGeom prst="rect">
            <a:avLst/>
          </a:prstGeom>
          <a:noFill/>
        </p:spPr>
        <p:txBody>
          <a:bodyPr wrap="square" rtlCol="0">
            <a:spAutoFit/>
          </a:bodyPr>
          <a:lstStyle/>
          <a:p>
            <a:pPr marL="285750" indent="-285750">
              <a:buFont typeface="Arial" panose="020B0604020202020204" pitchFamily="34" charset="0"/>
              <a:buChar char="•"/>
            </a:pPr>
            <a:r>
              <a:rPr lang="en-US" dirty="0"/>
              <a:t>14:6-9: Caleb cashes in and appropriates the promise.</a:t>
            </a:r>
          </a:p>
          <a:p>
            <a:endParaRPr lang="en-US" dirty="0"/>
          </a:p>
          <a:p>
            <a:pPr marL="285750" indent="-285750">
              <a:buFont typeface="Arial" panose="020B0604020202020204" pitchFamily="34" charset="0"/>
              <a:buChar char="•"/>
            </a:pPr>
            <a:r>
              <a:rPr lang="en-US" dirty="0"/>
              <a:t>14:12: Caleb re-invests with confidence in God’s economy!</a:t>
            </a:r>
          </a:p>
          <a:p>
            <a:endParaRPr lang="en-US" dirty="0"/>
          </a:p>
          <a:p>
            <a:pPr marL="285750" indent="-285750">
              <a:buFont typeface="Arial" panose="020B0604020202020204" pitchFamily="34" charset="0"/>
              <a:buChar char="•"/>
            </a:pPr>
            <a:r>
              <a:rPr lang="en-US" dirty="0"/>
              <a:t>14:13 and 15:13,14: With great steps of faith (this was Anakim country)… </a:t>
            </a:r>
          </a:p>
        </p:txBody>
      </p:sp>
      <p:cxnSp>
        <p:nvCxnSpPr>
          <p:cNvPr id="7" name="Straight Arrow Connector 6">
            <a:extLst>
              <a:ext uri="{FF2B5EF4-FFF2-40B4-BE49-F238E27FC236}">
                <a16:creationId xmlns:a16="http://schemas.microsoft.com/office/drawing/2014/main" id="{63093EDD-4456-4BD7-8761-9784794ECF94}"/>
              </a:ext>
            </a:extLst>
          </p:cNvPr>
          <p:cNvCxnSpPr>
            <a:cxnSpLocks/>
          </p:cNvCxnSpPr>
          <p:nvPr/>
        </p:nvCxnSpPr>
        <p:spPr>
          <a:xfrm flipV="1">
            <a:off x="2563372" y="3433937"/>
            <a:ext cx="3719016" cy="767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39DC1E5-771C-4C4C-9D0F-95EDD16B347C}"/>
              </a:ext>
            </a:extLst>
          </p:cNvPr>
          <p:cNvSpPr txBox="1"/>
          <p:nvPr/>
        </p:nvSpPr>
        <p:spPr>
          <a:xfrm>
            <a:off x="688523" y="3360312"/>
            <a:ext cx="3749698" cy="308418"/>
          </a:xfrm>
          <a:prstGeom prst="rect">
            <a:avLst/>
          </a:prstGeom>
          <a:noFill/>
        </p:spPr>
        <p:txBody>
          <a:bodyPr wrap="square" rtlCol="0">
            <a:spAutoFit/>
          </a:bodyPr>
          <a:lstStyle/>
          <a:p>
            <a:r>
              <a:rPr lang="en-US" dirty="0"/>
              <a:t>….come great rewards!</a:t>
            </a:r>
          </a:p>
        </p:txBody>
      </p:sp>
      <p:sp>
        <p:nvSpPr>
          <p:cNvPr id="14" name="TextBox 13">
            <a:extLst>
              <a:ext uri="{FF2B5EF4-FFF2-40B4-BE49-F238E27FC236}">
                <a16:creationId xmlns:a16="http://schemas.microsoft.com/office/drawing/2014/main" id="{2B2C5754-2690-48F1-9F68-E222938C8943}"/>
              </a:ext>
            </a:extLst>
          </p:cNvPr>
          <p:cNvSpPr txBox="1"/>
          <p:nvPr/>
        </p:nvSpPr>
        <p:spPr>
          <a:xfrm>
            <a:off x="688523" y="3742354"/>
            <a:ext cx="3298677" cy="308418"/>
          </a:xfrm>
          <a:prstGeom prst="rect">
            <a:avLst/>
          </a:prstGeom>
          <a:noFill/>
        </p:spPr>
        <p:txBody>
          <a:bodyPr wrap="square" rtlCol="0">
            <a:spAutoFit/>
          </a:bodyPr>
          <a:lstStyle/>
          <a:p>
            <a:r>
              <a:rPr lang="en-US" dirty="0"/>
              <a:t>….and rest in the end!</a:t>
            </a:r>
          </a:p>
        </p:txBody>
      </p:sp>
      <p:sp>
        <p:nvSpPr>
          <p:cNvPr id="15" name="Rectangle 14">
            <a:extLst>
              <a:ext uri="{FF2B5EF4-FFF2-40B4-BE49-F238E27FC236}">
                <a16:creationId xmlns:a16="http://schemas.microsoft.com/office/drawing/2014/main" id="{6439C968-FBED-4565-B3CA-9EBA0DB687CA}"/>
              </a:ext>
            </a:extLst>
          </p:cNvPr>
          <p:cNvSpPr/>
          <p:nvPr/>
        </p:nvSpPr>
        <p:spPr>
          <a:xfrm>
            <a:off x="124717" y="4509817"/>
            <a:ext cx="3541675" cy="307777"/>
          </a:xfrm>
          <a:prstGeom prst="rect">
            <a:avLst/>
          </a:prstGeom>
        </p:spPr>
        <p:txBody>
          <a:bodyPr wrap="none">
            <a:normAutofit/>
          </a:bodyPr>
          <a:lstStyle/>
          <a:p>
            <a:r>
              <a:rPr lang="en-US" sz="1400" i="1" dirty="0">
                <a:solidFill>
                  <a:srgbClr val="C00000"/>
                </a:solidFill>
              </a:rPr>
              <a:t>Application: It’s never too late to be great in God’s eyes!</a:t>
            </a:r>
          </a:p>
        </p:txBody>
      </p:sp>
      <p:sp>
        <p:nvSpPr>
          <p:cNvPr id="17" name="TextBox 16">
            <a:extLst>
              <a:ext uri="{FF2B5EF4-FFF2-40B4-BE49-F238E27FC236}">
                <a16:creationId xmlns:a16="http://schemas.microsoft.com/office/drawing/2014/main" id="{C4998DDB-ADBA-487B-AB4D-4F43A20E870F}"/>
              </a:ext>
            </a:extLst>
          </p:cNvPr>
          <p:cNvSpPr txBox="1"/>
          <p:nvPr/>
        </p:nvSpPr>
        <p:spPr>
          <a:xfrm>
            <a:off x="620155" y="4115850"/>
            <a:ext cx="3697071" cy="308418"/>
          </a:xfrm>
          <a:prstGeom prst="rect">
            <a:avLst/>
          </a:prstGeom>
          <a:noFill/>
        </p:spPr>
        <p:txBody>
          <a:bodyPr wrap="square" rtlCol="0">
            <a:spAutoFit/>
          </a:bodyPr>
          <a:lstStyle/>
          <a:p>
            <a:r>
              <a:rPr lang="en-US" dirty="0"/>
              <a:t> …and a posterity that multiplies! 15:16-20 </a:t>
            </a:r>
          </a:p>
        </p:txBody>
      </p:sp>
    </p:spTree>
    <p:extLst>
      <p:ext uri="{BB962C8B-B14F-4D97-AF65-F5344CB8AC3E}">
        <p14:creationId xmlns:p14="http://schemas.microsoft.com/office/powerpoint/2010/main" val="33181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249979" y="150342"/>
            <a:ext cx="3749698" cy="660292"/>
          </a:xfrm>
        </p:spPr>
        <p:txBody>
          <a:bodyPr>
            <a:noAutofit/>
          </a:bodyPr>
          <a:lstStyle/>
          <a:p>
            <a:r>
              <a:rPr lang="en-US" sz="1600" dirty="0"/>
              <a:t>Two themes are highlighted in Chapters 14 and 15.</a:t>
            </a:r>
          </a:p>
        </p:txBody>
      </p:sp>
      <p:pic>
        <p:nvPicPr>
          <p:cNvPr id="5" name="Content Placeholder 4" descr="A picture containing text, map&#10;&#10;Description automatically generated">
            <a:extLst>
              <a:ext uri="{FF2B5EF4-FFF2-40B4-BE49-F238E27FC236}">
                <a16:creationId xmlns:a16="http://schemas.microsoft.com/office/drawing/2014/main" id="{05D21733-062C-40B8-9FD2-613BFD3B452D}"/>
              </a:ext>
            </a:extLst>
          </p:cNvPr>
          <p:cNvPicPr>
            <a:picLocks noGrp="1" noChangeAspect="1"/>
          </p:cNvPicPr>
          <p:nvPr>
            <p:ph idx="1"/>
          </p:nvPr>
        </p:nvPicPr>
        <p:blipFill>
          <a:blip r:embed="rId2"/>
          <a:stretch>
            <a:fillRect/>
          </a:stretch>
        </p:blipFill>
        <p:spPr>
          <a:xfrm>
            <a:off x="5093256" y="-19906"/>
            <a:ext cx="4050744" cy="5142386"/>
          </a:xfrm>
        </p:spPr>
      </p:pic>
      <p:sp>
        <p:nvSpPr>
          <p:cNvPr id="3" name="TextBox 2">
            <a:extLst>
              <a:ext uri="{FF2B5EF4-FFF2-40B4-BE49-F238E27FC236}">
                <a16:creationId xmlns:a16="http://schemas.microsoft.com/office/drawing/2014/main" id="{CDD3B0B1-1A82-400A-A71F-CEF123514C18}"/>
              </a:ext>
            </a:extLst>
          </p:cNvPr>
          <p:cNvSpPr txBox="1"/>
          <p:nvPr/>
        </p:nvSpPr>
        <p:spPr>
          <a:xfrm>
            <a:off x="249979" y="713188"/>
            <a:ext cx="3749698" cy="524503"/>
          </a:xfrm>
          <a:prstGeom prst="rect">
            <a:avLst/>
          </a:prstGeom>
          <a:noFill/>
        </p:spPr>
        <p:txBody>
          <a:bodyPr wrap="square" rtlCol="0">
            <a:spAutoFit/>
          </a:bodyPr>
          <a:lstStyle/>
          <a:p>
            <a:r>
              <a:rPr lang="en-US" b="1" dirty="0">
                <a:solidFill>
                  <a:srgbClr val="FF0000"/>
                </a:solidFill>
              </a:rPr>
              <a:t>Secondly, there is the matter of Judah and sons.</a:t>
            </a:r>
          </a:p>
          <a:p>
            <a:endParaRPr lang="en-US" dirty="0"/>
          </a:p>
        </p:txBody>
      </p:sp>
      <p:sp>
        <p:nvSpPr>
          <p:cNvPr id="6" name="TextBox 5">
            <a:extLst>
              <a:ext uri="{FF2B5EF4-FFF2-40B4-BE49-F238E27FC236}">
                <a16:creationId xmlns:a16="http://schemas.microsoft.com/office/drawing/2014/main" id="{C263219A-E28B-4EA0-9C8E-7F93EFE5E117}"/>
              </a:ext>
            </a:extLst>
          </p:cNvPr>
          <p:cNvSpPr txBox="1"/>
          <p:nvPr/>
        </p:nvSpPr>
        <p:spPr>
          <a:xfrm>
            <a:off x="270738" y="1128898"/>
            <a:ext cx="4583273" cy="1821011"/>
          </a:xfrm>
          <a:prstGeom prst="rect">
            <a:avLst/>
          </a:prstGeom>
          <a:noFill/>
        </p:spPr>
        <p:txBody>
          <a:bodyPr wrap="square" rtlCol="0">
            <a:spAutoFit/>
          </a:bodyPr>
          <a:lstStyle/>
          <a:p>
            <a:r>
              <a:rPr lang="en-US" b="1" dirty="0"/>
              <a:t>1. First, </a:t>
            </a:r>
            <a:r>
              <a:rPr lang="en-US" dirty="0"/>
              <a:t>we see the allotment by territory in verses 1-12.  While the exact points are not easy to discern, the territory is distributed in a counterclockwise pattern:</a:t>
            </a:r>
          </a:p>
          <a:p>
            <a:endParaRPr lang="en-US" dirty="0"/>
          </a:p>
          <a:p>
            <a:pPr lvl="2"/>
            <a:r>
              <a:rPr lang="en-US" dirty="0"/>
              <a:t>Verses 2-4 – the South</a:t>
            </a:r>
          </a:p>
          <a:p>
            <a:pPr lvl="2"/>
            <a:r>
              <a:rPr lang="en-US" dirty="0"/>
              <a:t>Verse 5 – the East</a:t>
            </a:r>
          </a:p>
          <a:p>
            <a:pPr lvl="2"/>
            <a:r>
              <a:rPr lang="en-US" dirty="0"/>
              <a:t>Verses 5-11 – the North</a:t>
            </a:r>
          </a:p>
          <a:p>
            <a:pPr lvl="2"/>
            <a:r>
              <a:rPr lang="en-US" dirty="0"/>
              <a:t>Verse 12 – the West</a:t>
            </a:r>
          </a:p>
        </p:txBody>
      </p:sp>
      <p:sp>
        <p:nvSpPr>
          <p:cNvPr id="10" name="Rectangle 9">
            <a:extLst>
              <a:ext uri="{FF2B5EF4-FFF2-40B4-BE49-F238E27FC236}">
                <a16:creationId xmlns:a16="http://schemas.microsoft.com/office/drawing/2014/main" id="{CE5FEFC2-458F-49F8-A0B2-3370687FFF8B}"/>
              </a:ext>
            </a:extLst>
          </p:cNvPr>
          <p:cNvSpPr/>
          <p:nvPr/>
        </p:nvSpPr>
        <p:spPr>
          <a:xfrm>
            <a:off x="270738" y="4651949"/>
            <a:ext cx="4370711" cy="307777"/>
          </a:xfrm>
          <a:prstGeom prst="rect">
            <a:avLst/>
          </a:prstGeom>
        </p:spPr>
        <p:txBody>
          <a:bodyPr wrap="none">
            <a:normAutofit/>
          </a:bodyPr>
          <a:lstStyle/>
          <a:p>
            <a:r>
              <a:rPr lang="en-US" sz="1400" i="1" dirty="0">
                <a:solidFill>
                  <a:srgbClr val="C00000"/>
                </a:solidFill>
              </a:rPr>
              <a:t>Application: We can be underachievers or overcomers!</a:t>
            </a:r>
          </a:p>
        </p:txBody>
      </p:sp>
    </p:spTree>
    <p:extLst>
      <p:ext uri="{BB962C8B-B14F-4D97-AF65-F5344CB8AC3E}">
        <p14:creationId xmlns:p14="http://schemas.microsoft.com/office/powerpoint/2010/main" val="37787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249979" y="150342"/>
            <a:ext cx="3749698" cy="660292"/>
          </a:xfrm>
        </p:spPr>
        <p:txBody>
          <a:bodyPr>
            <a:noAutofit/>
          </a:bodyPr>
          <a:lstStyle/>
          <a:p>
            <a:r>
              <a:rPr lang="en-US" sz="1600" dirty="0"/>
              <a:t>Two themes are highlighted in Chapters 14 and 15.</a:t>
            </a:r>
          </a:p>
        </p:txBody>
      </p:sp>
      <p:sp>
        <p:nvSpPr>
          <p:cNvPr id="3" name="TextBox 2">
            <a:extLst>
              <a:ext uri="{FF2B5EF4-FFF2-40B4-BE49-F238E27FC236}">
                <a16:creationId xmlns:a16="http://schemas.microsoft.com/office/drawing/2014/main" id="{CDD3B0B1-1A82-400A-A71F-CEF123514C18}"/>
              </a:ext>
            </a:extLst>
          </p:cNvPr>
          <p:cNvSpPr txBox="1"/>
          <p:nvPr/>
        </p:nvSpPr>
        <p:spPr>
          <a:xfrm>
            <a:off x="249979" y="713188"/>
            <a:ext cx="3749698" cy="524503"/>
          </a:xfrm>
          <a:prstGeom prst="rect">
            <a:avLst/>
          </a:prstGeom>
          <a:noFill/>
        </p:spPr>
        <p:txBody>
          <a:bodyPr wrap="square" rtlCol="0">
            <a:spAutoFit/>
          </a:bodyPr>
          <a:lstStyle/>
          <a:p>
            <a:r>
              <a:rPr lang="en-US" b="1" dirty="0">
                <a:solidFill>
                  <a:srgbClr val="FF0000"/>
                </a:solidFill>
              </a:rPr>
              <a:t>Secondly, there is the matter of Judah and sons.</a:t>
            </a:r>
          </a:p>
          <a:p>
            <a:endParaRPr lang="en-US" dirty="0"/>
          </a:p>
        </p:txBody>
      </p:sp>
      <p:sp>
        <p:nvSpPr>
          <p:cNvPr id="6" name="TextBox 5">
            <a:extLst>
              <a:ext uri="{FF2B5EF4-FFF2-40B4-BE49-F238E27FC236}">
                <a16:creationId xmlns:a16="http://schemas.microsoft.com/office/drawing/2014/main" id="{C263219A-E28B-4EA0-9C8E-7F93EFE5E117}"/>
              </a:ext>
            </a:extLst>
          </p:cNvPr>
          <p:cNvSpPr txBox="1"/>
          <p:nvPr/>
        </p:nvSpPr>
        <p:spPr>
          <a:xfrm>
            <a:off x="270738" y="1128898"/>
            <a:ext cx="4583273" cy="1821011"/>
          </a:xfrm>
          <a:prstGeom prst="rect">
            <a:avLst/>
          </a:prstGeom>
          <a:noFill/>
        </p:spPr>
        <p:txBody>
          <a:bodyPr wrap="square" rtlCol="0">
            <a:spAutoFit/>
          </a:bodyPr>
          <a:lstStyle/>
          <a:p>
            <a:r>
              <a:rPr lang="en-US" b="1" dirty="0"/>
              <a:t>1. First, </a:t>
            </a:r>
            <a:r>
              <a:rPr lang="en-US" dirty="0"/>
              <a:t>we see the allotment by territory in verses 1-12.  While the exact points are not easy to discern, the territory is distributed in a counterclockwise pattern:</a:t>
            </a:r>
          </a:p>
          <a:p>
            <a:endParaRPr lang="en-US" dirty="0"/>
          </a:p>
          <a:p>
            <a:pPr lvl="2"/>
            <a:r>
              <a:rPr lang="en-US" dirty="0"/>
              <a:t>Verses 2-4 – the South</a:t>
            </a:r>
          </a:p>
          <a:p>
            <a:pPr lvl="2"/>
            <a:r>
              <a:rPr lang="en-US" dirty="0"/>
              <a:t>Verse 5 – the East</a:t>
            </a:r>
          </a:p>
          <a:p>
            <a:pPr lvl="2"/>
            <a:r>
              <a:rPr lang="en-US" dirty="0"/>
              <a:t>Verses 5-11 – the North</a:t>
            </a:r>
          </a:p>
          <a:p>
            <a:pPr lvl="2"/>
            <a:r>
              <a:rPr lang="en-US" dirty="0"/>
              <a:t>Verse 12 – the West</a:t>
            </a:r>
          </a:p>
        </p:txBody>
      </p:sp>
      <p:sp>
        <p:nvSpPr>
          <p:cNvPr id="7" name="TextBox 6">
            <a:extLst>
              <a:ext uri="{FF2B5EF4-FFF2-40B4-BE49-F238E27FC236}">
                <a16:creationId xmlns:a16="http://schemas.microsoft.com/office/drawing/2014/main" id="{756B453F-30CB-4148-953F-3911D28D9746}"/>
              </a:ext>
            </a:extLst>
          </p:cNvPr>
          <p:cNvSpPr txBox="1"/>
          <p:nvPr/>
        </p:nvSpPr>
        <p:spPr>
          <a:xfrm>
            <a:off x="249979" y="2953959"/>
            <a:ext cx="4643094" cy="524503"/>
          </a:xfrm>
          <a:prstGeom prst="rect">
            <a:avLst/>
          </a:prstGeom>
          <a:noFill/>
        </p:spPr>
        <p:txBody>
          <a:bodyPr wrap="square" rtlCol="0">
            <a:spAutoFit/>
          </a:bodyPr>
          <a:lstStyle/>
          <a:p>
            <a:r>
              <a:rPr lang="en-US" b="1" dirty="0"/>
              <a:t>2. Next</a:t>
            </a:r>
            <a:r>
              <a:rPr lang="en-US" dirty="0"/>
              <a:t>, we finish the story of Caleb and kin in verses 13- 20.</a:t>
            </a:r>
          </a:p>
          <a:p>
            <a:endParaRPr lang="en-US" dirty="0"/>
          </a:p>
        </p:txBody>
      </p:sp>
      <p:sp>
        <p:nvSpPr>
          <p:cNvPr id="10" name="Rectangle 9">
            <a:extLst>
              <a:ext uri="{FF2B5EF4-FFF2-40B4-BE49-F238E27FC236}">
                <a16:creationId xmlns:a16="http://schemas.microsoft.com/office/drawing/2014/main" id="{CE5FEFC2-458F-49F8-A0B2-3370687FFF8B}"/>
              </a:ext>
            </a:extLst>
          </p:cNvPr>
          <p:cNvSpPr/>
          <p:nvPr/>
        </p:nvSpPr>
        <p:spPr>
          <a:xfrm>
            <a:off x="270738" y="4651949"/>
            <a:ext cx="4370711" cy="307777"/>
          </a:xfrm>
          <a:prstGeom prst="rect">
            <a:avLst/>
          </a:prstGeom>
        </p:spPr>
        <p:txBody>
          <a:bodyPr wrap="none">
            <a:normAutofit/>
          </a:bodyPr>
          <a:lstStyle/>
          <a:p>
            <a:r>
              <a:rPr lang="en-US" sz="1400" i="1" dirty="0">
                <a:solidFill>
                  <a:srgbClr val="C00000"/>
                </a:solidFill>
              </a:rPr>
              <a:t>Application: We can be underachievers or overcomers!</a:t>
            </a:r>
          </a:p>
        </p:txBody>
      </p:sp>
      <p:sp>
        <p:nvSpPr>
          <p:cNvPr id="11" name="TextBox 10">
            <a:extLst>
              <a:ext uri="{FF2B5EF4-FFF2-40B4-BE49-F238E27FC236}">
                <a16:creationId xmlns:a16="http://schemas.microsoft.com/office/drawing/2014/main" id="{0C1B2E61-2BE3-4DDF-B015-C0265D1C3581}"/>
              </a:ext>
            </a:extLst>
          </p:cNvPr>
          <p:cNvSpPr txBox="1"/>
          <p:nvPr/>
        </p:nvSpPr>
        <p:spPr>
          <a:xfrm>
            <a:off x="5731750" y="628418"/>
            <a:ext cx="2615013" cy="1938992"/>
          </a:xfrm>
          <a:prstGeom prst="rect">
            <a:avLst/>
          </a:prstGeom>
          <a:noFill/>
        </p:spPr>
        <p:txBody>
          <a:bodyPr wrap="square" rtlCol="0">
            <a:spAutoFit/>
          </a:bodyPr>
          <a:lstStyle/>
          <a:p>
            <a:r>
              <a:rPr lang="en-US" sz="2400" b="1" dirty="0">
                <a:solidFill>
                  <a:srgbClr val="C00000"/>
                </a:solidFill>
              </a:rPr>
              <a:t>Question: </a:t>
            </a:r>
            <a:r>
              <a:rPr lang="en-US" sz="2400" dirty="0"/>
              <a:t>What one thing is true of Caleb, his son-in-law, Othniel, and Achsah?</a:t>
            </a:r>
          </a:p>
        </p:txBody>
      </p:sp>
      <p:sp>
        <p:nvSpPr>
          <p:cNvPr id="12" name="TextBox 11">
            <a:extLst>
              <a:ext uri="{FF2B5EF4-FFF2-40B4-BE49-F238E27FC236}">
                <a16:creationId xmlns:a16="http://schemas.microsoft.com/office/drawing/2014/main" id="{C9EC88FF-B9DB-4E86-8AFE-FBCAD71E873C}"/>
              </a:ext>
            </a:extLst>
          </p:cNvPr>
          <p:cNvSpPr txBox="1"/>
          <p:nvPr/>
        </p:nvSpPr>
        <p:spPr>
          <a:xfrm>
            <a:off x="5731750" y="2670010"/>
            <a:ext cx="2615013" cy="1938992"/>
          </a:xfrm>
          <a:prstGeom prst="rect">
            <a:avLst/>
          </a:prstGeom>
          <a:noFill/>
        </p:spPr>
        <p:txBody>
          <a:bodyPr wrap="square" rtlCol="0">
            <a:spAutoFit/>
          </a:bodyPr>
          <a:lstStyle/>
          <a:p>
            <a:r>
              <a:rPr lang="en-US" sz="2400" b="1" dirty="0">
                <a:solidFill>
                  <a:srgbClr val="C00000"/>
                </a:solidFill>
              </a:rPr>
              <a:t>Answer: </a:t>
            </a:r>
            <a:r>
              <a:rPr lang="en-US" sz="2400" dirty="0"/>
              <a:t>They each had the kind of zeal which compelled them to take the initiative.</a:t>
            </a:r>
          </a:p>
        </p:txBody>
      </p:sp>
    </p:spTree>
    <p:extLst>
      <p:ext uri="{BB962C8B-B14F-4D97-AF65-F5344CB8AC3E}">
        <p14:creationId xmlns:p14="http://schemas.microsoft.com/office/powerpoint/2010/main" val="40103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B5C-C901-46FB-A6CF-1DCAF6B10A50}"/>
              </a:ext>
            </a:extLst>
          </p:cNvPr>
          <p:cNvSpPr>
            <a:spLocks noGrp="1"/>
          </p:cNvSpPr>
          <p:nvPr>
            <p:ph type="title"/>
          </p:nvPr>
        </p:nvSpPr>
        <p:spPr>
          <a:xfrm>
            <a:off x="249979" y="150342"/>
            <a:ext cx="3749698" cy="660292"/>
          </a:xfrm>
        </p:spPr>
        <p:txBody>
          <a:bodyPr>
            <a:noAutofit/>
          </a:bodyPr>
          <a:lstStyle/>
          <a:p>
            <a:r>
              <a:rPr lang="en-US" sz="1600" dirty="0"/>
              <a:t>Two themes are highlighted in Chapters 14 and 15.</a:t>
            </a:r>
          </a:p>
        </p:txBody>
      </p:sp>
      <p:pic>
        <p:nvPicPr>
          <p:cNvPr id="5" name="Content Placeholder 4" descr="A picture containing text, map&#10;&#10;Description automatically generated">
            <a:extLst>
              <a:ext uri="{FF2B5EF4-FFF2-40B4-BE49-F238E27FC236}">
                <a16:creationId xmlns:a16="http://schemas.microsoft.com/office/drawing/2014/main" id="{05D21733-062C-40B8-9FD2-613BFD3B452D}"/>
              </a:ext>
            </a:extLst>
          </p:cNvPr>
          <p:cNvPicPr>
            <a:picLocks noGrp="1" noChangeAspect="1"/>
          </p:cNvPicPr>
          <p:nvPr>
            <p:ph idx="1"/>
          </p:nvPr>
        </p:nvPicPr>
        <p:blipFill>
          <a:blip r:embed="rId2"/>
          <a:stretch>
            <a:fillRect/>
          </a:stretch>
        </p:blipFill>
        <p:spPr>
          <a:xfrm>
            <a:off x="5093256" y="-19906"/>
            <a:ext cx="4050744" cy="5142386"/>
          </a:xfrm>
        </p:spPr>
      </p:pic>
      <p:sp>
        <p:nvSpPr>
          <p:cNvPr id="3" name="TextBox 2">
            <a:extLst>
              <a:ext uri="{FF2B5EF4-FFF2-40B4-BE49-F238E27FC236}">
                <a16:creationId xmlns:a16="http://schemas.microsoft.com/office/drawing/2014/main" id="{CDD3B0B1-1A82-400A-A71F-CEF123514C18}"/>
              </a:ext>
            </a:extLst>
          </p:cNvPr>
          <p:cNvSpPr txBox="1"/>
          <p:nvPr/>
        </p:nvSpPr>
        <p:spPr>
          <a:xfrm>
            <a:off x="249979" y="713188"/>
            <a:ext cx="3749698" cy="524503"/>
          </a:xfrm>
          <a:prstGeom prst="rect">
            <a:avLst/>
          </a:prstGeom>
          <a:noFill/>
        </p:spPr>
        <p:txBody>
          <a:bodyPr wrap="square" rtlCol="0">
            <a:spAutoFit/>
          </a:bodyPr>
          <a:lstStyle/>
          <a:p>
            <a:r>
              <a:rPr lang="en-US" b="1" dirty="0">
                <a:solidFill>
                  <a:srgbClr val="FF0000"/>
                </a:solidFill>
              </a:rPr>
              <a:t>Secondly, there is the matter of Judah and sons.</a:t>
            </a:r>
          </a:p>
          <a:p>
            <a:endParaRPr lang="en-US" dirty="0"/>
          </a:p>
        </p:txBody>
      </p:sp>
      <p:sp>
        <p:nvSpPr>
          <p:cNvPr id="6" name="TextBox 5">
            <a:extLst>
              <a:ext uri="{FF2B5EF4-FFF2-40B4-BE49-F238E27FC236}">
                <a16:creationId xmlns:a16="http://schemas.microsoft.com/office/drawing/2014/main" id="{C263219A-E28B-4EA0-9C8E-7F93EFE5E117}"/>
              </a:ext>
            </a:extLst>
          </p:cNvPr>
          <p:cNvSpPr txBox="1"/>
          <p:nvPr/>
        </p:nvSpPr>
        <p:spPr>
          <a:xfrm>
            <a:off x="270738" y="1128898"/>
            <a:ext cx="4583273" cy="1821011"/>
          </a:xfrm>
          <a:prstGeom prst="rect">
            <a:avLst/>
          </a:prstGeom>
          <a:noFill/>
        </p:spPr>
        <p:txBody>
          <a:bodyPr wrap="square" rtlCol="0">
            <a:spAutoFit/>
          </a:bodyPr>
          <a:lstStyle/>
          <a:p>
            <a:r>
              <a:rPr lang="en-US" b="1" dirty="0"/>
              <a:t>1. First, </a:t>
            </a:r>
            <a:r>
              <a:rPr lang="en-US" dirty="0"/>
              <a:t>we see the allotment by territory in verses 1-12.  While the exact points are not easy to discern, the territory is distributed in a counterclockwise pattern:</a:t>
            </a:r>
          </a:p>
          <a:p>
            <a:endParaRPr lang="en-US" dirty="0"/>
          </a:p>
          <a:p>
            <a:pPr lvl="2"/>
            <a:r>
              <a:rPr lang="en-US" dirty="0"/>
              <a:t>Verses 2-4 – the South</a:t>
            </a:r>
          </a:p>
          <a:p>
            <a:pPr lvl="2"/>
            <a:r>
              <a:rPr lang="en-US" dirty="0"/>
              <a:t>Verse 5 – the East</a:t>
            </a:r>
          </a:p>
          <a:p>
            <a:pPr lvl="2"/>
            <a:r>
              <a:rPr lang="en-US" dirty="0"/>
              <a:t>Verses 5-11 – the North</a:t>
            </a:r>
          </a:p>
          <a:p>
            <a:pPr lvl="2"/>
            <a:r>
              <a:rPr lang="en-US" dirty="0"/>
              <a:t>Verse 12 – the West</a:t>
            </a:r>
          </a:p>
        </p:txBody>
      </p:sp>
      <p:sp>
        <p:nvSpPr>
          <p:cNvPr id="7" name="TextBox 6">
            <a:extLst>
              <a:ext uri="{FF2B5EF4-FFF2-40B4-BE49-F238E27FC236}">
                <a16:creationId xmlns:a16="http://schemas.microsoft.com/office/drawing/2014/main" id="{756B453F-30CB-4148-953F-3911D28D9746}"/>
              </a:ext>
            </a:extLst>
          </p:cNvPr>
          <p:cNvSpPr txBox="1"/>
          <p:nvPr/>
        </p:nvSpPr>
        <p:spPr>
          <a:xfrm>
            <a:off x="249979" y="2953959"/>
            <a:ext cx="4643094" cy="524503"/>
          </a:xfrm>
          <a:prstGeom prst="rect">
            <a:avLst/>
          </a:prstGeom>
          <a:noFill/>
        </p:spPr>
        <p:txBody>
          <a:bodyPr wrap="square" rtlCol="0">
            <a:spAutoFit/>
          </a:bodyPr>
          <a:lstStyle/>
          <a:p>
            <a:r>
              <a:rPr lang="en-US" b="1" dirty="0"/>
              <a:t>2. Next</a:t>
            </a:r>
            <a:r>
              <a:rPr lang="en-US" dirty="0"/>
              <a:t>, we finish the story of Caleb and kin in verses 13- 20.</a:t>
            </a:r>
          </a:p>
          <a:p>
            <a:endParaRPr lang="en-US" dirty="0"/>
          </a:p>
        </p:txBody>
      </p:sp>
      <p:sp>
        <p:nvSpPr>
          <p:cNvPr id="8" name="TextBox 7">
            <a:extLst>
              <a:ext uri="{FF2B5EF4-FFF2-40B4-BE49-F238E27FC236}">
                <a16:creationId xmlns:a16="http://schemas.microsoft.com/office/drawing/2014/main" id="{999788CE-7296-4BF3-9B31-ED03497F10DD}"/>
              </a:ext>
            </a:extLst>
          </p:cNvPr>
          <p:cNvSpPr txBox="1"/>
          <p:nvPr/>
        </p:nvSpPr>
        <p:spPr>
          <a:xfrm>
            <a:off x="249979" y="3377255"/>
            <a:ext cx="4583273" cy="524503"/>
          </a:xfrm>
          <a:prstGeom prst="rect">
            <a:avLst/>
          </a:prstGeom>
          <a:noFill/>
        </p:spPr>
        <p:txBody>
          <a:bodyPr wrap="square" rtlCol="0">
            <a:spAutoFit/>
          </a:bodyPr>
          <a:lstStyle/>
          <a:p>
            <a:r>
              <a:rPr lang="en-US" b="1" dirty="0"/>
              <a:t>3. Next, </a:t>
            </a:r>
            <a:r>
              <a:rPr lang="en-US" dirty="0"/>
              <a:t>this is followed by the detailed listing of the cities which were included in verses 21-62.</a:t>
            </a:r>
          </a:p>
        </p:txBody>
      </p:sp>
      <p:sp>
        <p:nvSpPr>
          <p:cNvPr id="9" name="TextBox 8">
            <a:extLst>
              <a:ext uri="{FF2B5EF4-FFF2-40B4-BE49-F238E27FC236}">
                <a16:creationId xmlns:a16="http://schemas.microsoft.com/office/drawing/2014/main" id="{84D86639-06D4-4D6E-842D-8DFC498F0863}"/>
              </a:ext>
            </a:extLst>
          </p:cNvPr>
          <p:cNvSpPr txBox="1"/>
          <p:nvPr/>
        </p:nvSpPr>
        <p:spPr>
          <a:xfrm>
            <a:off x="236116" y="4014602"/>
            <a:ext cx="4592598" cy="524503"/>
          </a:xfrm>
          <a:prstGeom prst="rect">
            <a:avLst/>
          </a:prstGeom>
          <a:noFill/>
        </p:spPr>
        <p:txBody>
          <a:bodyPr wrap="square" rtlCol="0">
            <a:spAutoFit/>
          </a:bodyPr>
          <a:lstStyle/>
          <a:p>
            <a:r>
              <a:rPr lang="en-US" b="1" dirty="0"/>
              <a:t>4. And finally</a:t>
            </a:r>
            <a:r>
              <a:rPr lang="en-US" dirty="0"/>
              <a:t>, a sad note which serves as a reminder for us all.  Verse 63.</a:t>
            </a:r>
          </a:p>
        </p:txBody>
      </p:sp>
      <p:sp>
        <p:nvSpPr>
          <p:cNvPr id="10" name="Rectangle 9">
            <a:extLst>
              <a:ext uri="{FF2B5EF4-FFF2-40B4-BE49-F238E27FC236}">
                <a16:creationId xmlns:a16="http://schemas.microsoft.com/office/drawing/2014/main" id="{CE5FEFC2-458F-49F8-A0B2-3370687FFF8B}"/>
              </a:ext>
            </a:extLst>
          </p:cNvPr>
          <p:cNvSpPr/>
          <p:nvPr/>
        </p:nvSpPr>
        <p:spPr>
          <a:xfrm>
            <a:off x="270738" y="4651949"/>
            <a:ext cx="4370711" cy="307777"/>
          </a:xfrm>
          <a:prstGeom prst="rect">
            <a:avLst/>
          </a:prstGeom>
        </p:spPr>
        <p:txBody>
          <a:bodyPr wrap="none">
            <a:normAutofit/>
          </a:bodyPr>
          <a:lstStyle/>
          <a:p>
            <a:r>
              <a:rPr lang="en-US" sz="1400" i="1" dirty="0">
                <a:solidFill>
                  <a:srgbClr val="C00000"/>
                </a:solidFill>
              </a:rPr>
              <a:t>Application: We can be underachievers or overcomers!</a:t>
            </a:r>
          </a:p>
        </p:txBody>
      </p:sp>
    </p:spTree>
    <p:extLst>
      <p:ext uri="{BB962C8B-B14F-4D97-AF65-F5344CB8AC3E}">
        <p14:creationId xmlns:p14="http://schemas.microsoft.com/office/powerpoint/2010/main" val="18820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471B-A556-4296-8935-0C7E8467D412}"/>
              </a:ext>
            </a:extLst>
          </p:cNvPr>
          <p:cNvSpPr>
            <a:spLocks noGrp="1"/>
          </p:cNvSpPr>
          <p:nvPr>
            <p:ph type="title"/>
          </p:nvPr>
        </p:nvSpPr>
        <p:spPr>
          <a:xfrm>
            <a:off x="628650" y="119844"/>
            <a:ext cx="7886700" cy="994172"/>
          </a:xfrm>
        </p:spPr>
        <p:txBody>
          <a:bodyPr/>
          <a:lstStyle/>
          <a:p>
            <a:r>
              <a:rPr lang="en-US" dirty="0"/>
              <a:t>Be sure to download these “Apps” today!</a:t>
            </a:r>
          </a:p>
        </p:txBody>
      </p:sp>
      <p:sp>
        <p:nvSpPr>
          <p:cNvPr id="5" name="Content Placeholder 4">
            <a:extLst>
              <a:ext uri="{FF2B5EF4-FFF2-40B4-BE49-F238E27FC236}">
                <a16:creationId xmlns:a16="http://schemas.microsoft.com/office/drawing/2014/main" id="{13782192-AEB1-4ECF-8665-08941FC1E199}"/>
              </a:ext>
            </a:extLst>
          </p:cNvPr>
          <p:cNvSpPr>
            <a:spLocks noGrp="1"/>
          </p:cNvSpPr>
          <p:nvPr>
            <p:ph idx="1"/>
          </p:nvPr>
        </p:nvSpPr>
        <p:spPr>
          <a:xfrm>
            <a:off x="470019" y="1011088"/>
            <a:ext cx="8494519" cy="3773109"/>
          </a:xfrm>
          <a:prstGeom prst="rect">
            <a:avLst/>
          </a:prstGeom>
        </p:spPr>
        <p:txBody>
          <a:bodyPr wrap="none">
            <a:normAutofit lnSpcReduction="10000"/>
          </a:bodyPr>
          <a:lstStyle/>
          <a:p>
            <a:pPr marL="0" indent="0">
              <a:buNone/>
            </a:pPr>
            <a:r>
              <a:rPr lang="en-US" sz="1600" b="1" dirty="0">
                <a:solidFill>
                  <a:srgbClr val="C00000"/>
                </a:solidFill>
              </a:rPr>
              <a:t>Application:</a:t>
            </a:r>
            <a:r>
              <a:rPr lang="en-US" sz="1600" b="1" dirty="0">
                <a:solidFill>
                  <a:schemeClr val="bg2">
                    <a:lumMod val="25000"/>
                  </a:schemeClr>
                </a:solidFill>
              </a:rPr>
              <a:t> </a:t>
            </a:r>
            <a:r>
              <a:rPr lang="en-US" sz="1600" dirty="0">
                <a:solidFill>
                  <a:schemeClr val="bg2">
                    <a:lumMod val="25000"/>
                  </a:schemeClr>
                </a:solidFill>
              </a:rPr>
              <a:t>God is with us in every stage of life!  (Stricken, but faithful.) </a:t>
            </a:r>
          </a:p>
          <a:p>
            <a:pPr marL="0" indent="0">
              <a:buNone/>
            </a:pPr>
            <a:r>
              <a:rPr lang="en-US" sz="1600" b="1" dirty="0">
                <a:solidFill>
                  <a:srgbClr val="C00000"/>
                </a:solidFill>
              </a:rPr>
              <a:t>Application: </a:t>
            </a:r>
            <a:r>
              <a:rPr lang="en-US" sz="1600" dirty="0">
                <a:solidFill>
                  <a:schemeClr val="bg2">
                    <a:lumMod val="25000"/>
                  </a:schemeClr>
                </a:solidFill>
              </a:rPr>
              <a:t>Can I find myself in the Joshua Cycle (battle, praise, temptation, occupation, possession)?</a:t>
            </a:r>
          </a:p>
          <a:p>
            <a:pPr marL="0" indent="0">
              <a:buNone/>
            </a:pPr>
            <a:r>
              <a:rPr lang="en-US" sz="1600" b="1" dirty="0">
                <a:solidFill>
                  <a:srgbClr val="C00000"/>
                </a:solidFill>
              </a:rPr>
              <a:t>Application: </a:t>
            </a:r>
            <a:r>
              <a:rPr lang="en-US" sz="1600" dirty="0">
                <a:solidFill>
                  <a:schemeClr val="bg2">
                    <a:lumMod val="25000"/>
                  </a:schemeClr>
                </a:solidFill>
              </a:rPr>
              <a:t>Am I </a:t>
            </a:r>
            <a:r>
              <a:rPr lang="en-US" sz="1600" u="sng" dirty="0">
                <a:solidFill>
                  <a:schemeClr val="bg2">
                    <a:lumMod val="25000"/>
                  </a:schemeClr>
                </a:solidFill>
              </a:rPr>
              <a:t>content</a:t>
            </a:r>
            <a:r>
              <a:rPr lang="en-US" sz="1600" dirty="0">
                <a:solidFill>
                  <a:schemeClr val="bg2">
                    <a:lumMod val="25000"/>
                  </a:schemeClr>
                </a:solidFill>
              </a:rPr>
              <a:t> (with attending a doctrinally sound church) or am I </a:t>
            </a:r>
          </a:p>
          <a:p>
            <a:pPr marL="0" indent="0">
              <a:buNone/>
            </a:pPr>
            <a:r>
              <a:rPr lang="en-US" sz="1600" u="sng" dirty="0">
                <a:solidFill>
                  <a:schemeClr val="bg2">
                    <a:lumMod val="25000"/>
                  </a:schemeClr>
                </a:solidFill>
              </a:rPr>
              <a:t>intent</a:t>
            </a:r>
            <a:r>
              <a:rPr lang="en-US" sz="1600" dirty="0">
                <a:solidFill>
                  <a:schemeClr val="bg2">
                    <a:lumMod val="25000"/>
                  </a:schemeClr>
                </a:solidFill>
              </a:rPr>
              <a:t> on claiming my Designer inheritance?</a:t>
            </a:r>
          </a:p>
          <a:p>
            <a:pPr marL="0" indent="0">
              <a:buNone/>
            </a:pPr>
            <a:r>
              <a:rPr lang="en-US" sz="1600" b="1" dirty="0">
                <a:solidFill>
                  <a:srgbClr val="C00000"/>
                </a:solidFill>
              </a:rPr>
              <a:t>Application: </a:t>
            </a:r>
            <a:r>
              <a:rPr lang="en-US" sz="1600" dirty="0">
                <a:solidFill>
                  <a:schemeClr val="bg2">
                    <a:lumMod val="25000"/>
                  </a:schemeClr>
                </a:solidFill>
              </a:rPr>
              <a:t>Will I settle early for second best, or wait patiently for God’s best?</a:t>
            </a:r>
          </a:p>
          <a:p>
            <a:pPr marL="0" indent="0">
              <a:buNone/>
            </a:pPr>
            <a:r>
              <a:rPr lang="en-US" sz="1600" b="1" dirty="0">
                <a:solidFill>
                  <a:srgbClr val="C00000"/>
                </a:solidFill>
              </a:rPr>
              <a:t>Application:</a:t>
            </a:r>
            <a:r>
              <a:rPr lang="en-US" sz="1600" dirty="0">
                <a:solidFill>
                  <a:srgbClr val="C00000"/>
                </a:solidFill>
              </a:rPr>
              <a:t> </a:t>
            </a:r>
            <a:r>
              <a:rPr lang="en-US" sz="1600" dirty="0">
                <a:solidFill>
                  <a:schemeClr val="bg2">
                    <a:lumMod val="25000"/>
                  </a:schemeClr>
                </a:solidFill>
              </a:rPr>
              <a:t>God does not treat us all uniformly because He </a:t>
            </a:r>
          </a:p>
          <a:p>
            <a:pPr marL="0" indent="0">
              <a:buNone/>
            </a:pPr>
            <a:r>
              <a:rPr lang="en-US" sz="1600" dirty="0">
                <a:solidFill>
                  <a:schemeClr val="bg2">
                    <a:lumMod val="25000"/>
                  </a:schemeClr>
                </a:solidFill>
              </a:rPr>
              <a:t>tests us in different conditions and circumstances. (God is not always “fair,” but He is always just!)</a:t>
            </a:r>
          </a:p>
          <a:p>
            <a:pPr marL="0" indent="0">
              <a:buNone/>
            </a:pPr>
            <a:r>
              <a:rPr lang="en-US" sz="1600" b="1" i="1" dirty="0">
                <a:solidFill>
                  <a:srgbClr val="C00000"/>
                </a:solidFill>
              </a:rPr>
              <a:t>Application:</a:t>
            </a:r>
          </a:p>
          <a:p>
            <a:pPr marL="342900" lvl="1" indent="0">
              <a:buNone/>
            </a:pPr>
            <a:r>
              <a:rPr lang="en-US" sz="1200" i="1" dirty="0">
                <a:solidFill>
                  <a:schemeClr val="bg2">
                    <a:lumMod val="25000"/>
                  </a:schemeClr>
                </a:solidFill>
              </a:rPr>
              <a:t>1. God doesn’t settle all His accounts in October.</a:t>
            </a:r>
          </a:p>
          <a:p>
            <a:pPr marL="342900" lvl="1" indent="0">
              <a:buNone/>
            </a:pPr>
            <a:r>
              <a:rPr lang="en-US" sz="1200" i="1" dirty="0">
                <a:solidFill>
                  <a:schemeClr val="bg2">
                    <a:lumMod val="25000"/>
                  </a:schemeClr>
                </a:solidFill>
              </a:rPr>
              <a:t>2. He wants us to learn from the mistakes of our fathers.</a:t>
            </a:r>
          </a:p>
          <a:p>
            <a:pPr marL="342900" lvl="1" indent="0">
              <a:buNone/>
            </a:pPr>
            <a:r>
              <a:rPr lang="en-US" sz="1200" i="1" dirty="0">
                <a:solidFill>
                  <a:schemeClr val="bg2">
                    <a:lumMod val="25000"/>
                  </a:schemeClr>
                </a:solidFill>
              </a:rPr>
              <a:t>3. He never forgets apostasy and apostates.</a:t>
            </a:r>
          </a:p>
          <a:p>
            <a:pPr marL="0" indent="0">
              <a:buNone/>
            </a:pPr>
            <a:r>
              <a:rPr lang="en-US" sz="1600" b="1" i="1" dirty="0">
                <a:solidFill>
                  <a:srgbClr val="C00000"/>
                </a:solidFill>
              </a:rPr>
              <a:t>Application: </a:t>
            </a:r>
            <a:r>
              <a:rPr lang="en-US" sz="1600" i="1" dirty="0">
                <a:solidFill>
                  <a:schemeClr val="bg2">
                    <a:lumMod val="25000"/>
                  </a:schemeClr>
                </a:solidFill>
              </a:rPr>
              <a:t>It’s never too late to be great in God’s eyes!</a:t>
            </a:r>
          </a:p>
          <a:p>
            <a:pPr marL="0" indent="0">
              <a:buNone/>
            </a:pPr>
            <a:r>
              <a:rPr lang="en-US" sz="1600" b="1" i="1" dirty="0">
                <a:solidFill>
                  <a:srgbClr val="C00000"/>
                </a:solidFill>
              </a:rPr>
              <a:t>Application: </a:t>
            </a:r>
            <a:r>
              <a:rPr lang="en-US" sz="1600" i="1" dirty="0">
                <a:solidFill>
                  <a:schemeClr val="bg2">
                    <a:lumMod val="25000"/>
                  </a:schemeClr>
                </a:solidFill>
              </a:rPr>
              <a:t>We can be underachievers or overcomers!</a:t>
            </a:r>
          </a:p>
          <a:p>
            <a:pPr marL="0" indent="0">
              <a:buNone/>
            </a:pPr>
            <a:endParaRPr lang="en-US" sz="1400" i="1" dirty="0">
              <a:solidFill>
                <a:schemeClr val="bg2">
                  <a:lumMod val="25000"/>
                </a:schemeClr>
              </a:solidFill>
            </a:endParaRPr>
          </a:p>
          <a:p>
            <a:pPr marL="0" indent="0">
              <a:buNone/>
            </a:pPr>
            <a:endParaRPr lang="en-US" sz="1400" dirty="0">
              <a:solidFill>
                <a:schemeClr val="bg2">
                  <a:lumMod val="25000"/>
                </a:schemeClr>
              </a:solidFill>
            </a:endParaRPr>
          </a:p>
          <a:p>
            <a:pPr marL="0" indent="0">
              <a:buNone/>
            </a:pPr>
            <a:endParaRPr lang="en-US" sz="1400" dirty="0">
              <a:solidFill>
                <a:schemeClr val="bg2">
                  <a:lumMod val="25000"/>
                </a:schemeClr>
              </a:solidFill>
            </a:endParaRPr>
          </a:p>
          <a:p>
            <a:pPr marL="0" indent="0">
              <a:buNone/>
            </a:pPr>
            <a:endParaRPr lang="en-US" sz="1400" dirty="0">
              <a:solidFill>
                <a:schemeClr val="bg2">
                  <a:lumMod val="25000"/>
                </a:schemeClr>
              </a:solidFill>
            </a:endParaRPr>
          </a:p>
          <a:p>
            <a:pPr marL="0" indent="0">
              <a:buNone/>
            </a:pPr>
            <a:endParaRPr lang="en-US" sz="1400" dirty="0">
              <a:solidFill>
                <a:schemeClr val="bg2">
                  <a:lumMod val="25000"/>
                </a:schemeClr>
              </a:solidFill>
            </a:endParaRPr>
          </a:p>
          <a:p>
            <a:pPr marL="0" indent="0">
              <a:buNone/>
            </a:pPr>
            <a:endParaRPr lang="en-US" sz="1400" dirty="0">
              <a:solidFill>
                <a:schemeClr val="bg2">
                  <a:lumMod val="25000"/>
                </a:schemeClr>
              </a:solidFill>
            </a:endParaRPr>
          </a:p>
          <a:p>
            <a:pPr marL="0" indent="0">
              <a:buNone/>
            </a:pPr>
            <a:endParaRPr lang="en-US" sz="1400" dirty="0">
              <a:solidFill>
                <a:schemeClr val="bg2">
                  <a:lumMod val="25000"/>
                </a:schemeClr>
              </a:solidFill>
            </a:endParaRPr>
          </a:p>
        </p:txBody>
      </p:sp>
    </p:spTree>
    <p:extLst>
      <p:ext uri="{BB962C8B-B14F-4D97-AF65-F5344CB8AC3E}">
        <p14:creationId xmlns:p14="http://schemas.microsoft.com/office/powerpoint/2010/main" val="359326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1588" y="411638"/>
            <a:ext cx="3133049" cy="833354"/>
          </a:xfrm>
        </p:spPr>
        <p:txBody>
          <a:bodyPr anchor="t">
            <a:normAutofit fontScale="90000"/>
          </a:bodyPr>
          <a:lstStyle/>
          <a:p>
            <a:r>
              <a:rPr lang="en-US" sz="4000" baseline="30000" dirty="0">
                <a:latin typeface="Univers" panose="020B0503020202020204" pitchFamily="34" charset="0"/>
              </a:rPr>
              <a:t>Have you done any meditating on our </a:t>
            </a:r>
            <a:r>
              <a:rPr lang="en-US" sz="4000" baseline="30000" dirty="0" err="1">
                <a:latin typeface="Univers" panose="020B0503020202020204" pitchFamily="34" charset="0"/>
              </a:rPr>
              <a:t>Covid</a:t>
            </a:r>
            <a:r>
              <a:rPr lang="en-US" sz="4000" baseline="30000" dirty="0">
                <a:latin typeface="Univers" panose="020B0503020202020204" pitchFamily="34" charset="0"/>
              </a:rPr>
              <a:t>  Sidecar?</a:t>
            </a:r>
          </a:p>
        </p:txBody>
      </p:sp>
      <p:sp>
        <p:nvSpPr>
          <p:cNvPr id="3" name="Subtitle 2"/>
          <p:cNvSpPr>
            <a:spLocks noGrp="1"/>
          </p:cNvSpPr>
          <p:nvPr>
            <p:ph type="subTitle" idx="1"/>
          </p:nvPr>
        </p:nvSpPr>
        <p:spPr>
          <a:xfrm>
            <a:off x="5112015" y="4598498"/>
            <a:ext cx="3052622" cy="266729"/>
          </a:xfrm>
        </p:spPr>
        <p:txBody>
          <a:bodyPr>
            <a:normAutofit/>
          </a:bodyPr>
          <a:lstStyle/>
          <a:p>
            <a:pPr algn="r"/>
            <a:r>
              <a:rPr lang="en-US" sz="1100" b="1" dirty="0">
                <a:solidFill>
                  <a:srgbClr val="FF0000"/>
                </a:solidFill>
                <a:highlight>
                  <a:srgbClr val="000080"/>
                </a:highlight>
              </a:rPr>
              <a:t>Stay tuned for answers!</a:t>
            </a:r>
          </a:p>
        </p:txBody>
      </p:sp>
      <p:pic>
        <p:nvPicPr>
          <p:cNvPr id="5"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31588" y="1391298"/>
            <a:ext cx="3133049" cy="1762340"/>
          </a:xfrm>
          <a:prstGeom prst="rect">
            <a:avLst/>
          </a:prstGeom>
        </p:spPr>
      </p:pic>
      <p:sp>
        <p:nvSpPr>
          <p:cNvPr id="4" name="TextBox 3">
            <a:extLst>
              <a:ext uri="{FF2B5EF4-FFF2-40B4-BE49-F238E27FC236}">
                <a16:creationId xmlns:a16="http://schemas.microsoft.com/office/drawing/2014/main" id="{9061FF51-90CE-4318-A668-EACAC51D928C}"/>
              </a:ext>
            </a:extLst>
          </p:cNvPr>
          <p:cNvSpPr txBox="1"/>
          <p:nvPr/>
        </p:nvSpPr>
        <p:spPr>
          <a:xfrm>
            <a:off x="690735" y="300743"/>
            <a:ext cx="3881266" cy="4727384"/>
          </a:xfrm>
          <a:prstGeom prst="rect">
            <a:avLst/>
          </a:prstGeom>
          <a:noFill/>
        </p:spPr>
        <p:txBody>
          <a:bodyPr wrap="square" rtlCol="0">
            <a:spAutoFit/>
          </a:bodyPr>
          <a:lstStyle/>
          <a:p>
            <a:r>
              <a:rPr lang="en-US" sz="1800" i="1" baseline="30000" dirty="0"/>
              <a:t>Here are eight facts about viruses. </a:t>
            </a:r>
          </a:p>
          <a:p>
            <a:endParaRPr lang="en-US" sz="1800" baseline="30000" dirty="0"/>
          </a:p>
          <a:p>
            <a:r>
              <a:rPr lang="en-US" sz="2000" b="1" baseline="30000" dirty="0"/>
              <a:t>1. Unlike bacteria, viruses are not likely to have been created by God.</a:t>
            </a:r>
          </a:p>
          <a:p>
            <a:endParaRPr lang="en-US" sz="2000" b="1" baseline="30000" dirty="0"/>
          </a:p>
          <a:p>
            <a:r>
              <a:rPr lang="en-US" sz="2000" b="1" baseline="30000" dirty="0"/>
              <a:t>2. Unlike bacteria, scientists continually debate whether viruses are dead or alive.</a:t>
            </a:r>
          </a:p>
          <a:p>
            <a:endParaRPr lang="en-US" sz="2000" b="1" baseline="30000" dirty="0"/>
          </a:p>
          <a:p>
            <a:r>
              <a:rPr lang="en-US" sz="2000" b="1" baseline="30000" dirty="0"/>
              <a:t>3. Viruses are parasitical</a:t>
            </a:r>
            <a:r>
              <a:rPr lang="en-US" sz="2000" baseline="30000" dirty="0"/>
              <a:t>.</a:t>
            </a:r>
            <a:r>
              <a:rPr lang="en-US" sz="2000" b="1" baseline="30000" dirty="0"/>
              <a:t> They cannot reproduce on their own. </a:t>
            </a:r>
          </a:p>
          <a:p>
            <a:endParaRPr lang="en-US" sz="2000" b="1" baseline="30000" dirty="0"/>
          </a:p>
          <a:p>
            <a:r>
              <a:rPr lang="en-US" sz="2000" b="1" baseline="30000" dirty="0"/>
              <a:t>4. Viruses appear deceptively similar to natural functions.</a:t>
            </a:r>
          </a:p>
          <a:p>
            <a:endParaRPr lang="en-US" sz="2000" b="1" baseline="30000" dirty="0"/>
          </a:p>
          <a:p>
            <a:r>
              <a:rPr lang="en-US" sz="2000" b="1" baseline="30000" dirty="0"/>
              <a:t>5. Viruses force the body to do their own bidding. </a:t>
            </a:r>
            <a:endParaRPr lang="en-US" sz="2000" baseline="30000" dirty="0"/>
          </a:p>
          <a:p>
            <a:endParaRPr lang="en-US" sz="2000" b="1" baseline="30000" dirty="0"/>
          </a:p>
          <a:p>
            <a:r>
              <a:rPr lang="en-US" sz="2000" b="1" baseline="30000" dirty="0"/>
              <a:t>6. Viruses use human cells to manufacture new copies until the victim is overwhelmed.</a:t>
            </a:r>
          </a:p>
          <a:p>
            <a:endParaRPr lang="en-US" sz="2000" b="1" baseline="30000" dirty="0"/>
          </a:p>
          <a:p>
            <a:r>
              <a:rPr lang="en-US" sz="2000" b="1" baseline="30000" dirty="0"/>
              <a:t>7. Viruses mutate, making them difficult targets.</a:t>
            </a:r>
          </a:p>
          <a:p>
            <a:endParaRPr lang="en-US" sz="2000" b="1" baseline="30000" dirty="0"/>
          </a:p>
          <a:p>
            <a:r>
              <a:rPr lang="en-US" sz="2000" b="1" baseline="30000" dirty="0"/>
              <a:t>8. Viruses are vulnerable to light.</a:t>
            </a:r>
          </a:p>
          <a:p>
            <a:endParaRPr lang="en-US" sz="1053" dirty="0"/>
          </a:p>
        </p:txBody>
      </p:sp>
      <p:sp>
        <p:nvSpPr>
          <p:cNvPr id="6" name="Rectangle 5">
            <a:extLst>
              <a:ext uri="{FF2B5EF4-FFF2-40B4-BE49-F238E27FC236}">
                <a16:creationId xmlns:a16="http://schemas.microsoft.com/office/drawing/2014/main" id="{E627CBFC-372B-46C5-90D1-EB309DAA1773}"/>
              </a:ext>
            </a:extLst>
          </p:cNvPr>
          <p:cNvSpPr/>
          <p:nvPr/>
        </p:nvSpPr>
        <p:spPr>
          <a:xfrm>
            <a:off x="4924008" y="3110901"/>
            <a:ext cx="3442325" cy="1754326"/>
          </a:xfrm>
          <a:prstGeom prst="rect">
            <a:avLst/>
          </a:prstGeom>
        </p:spPr>
        <p:txBody>
          <a:bodyPr wrap="square">
            <a:spAutoFit/>
          </a:bodyPr>
          <a:lstStyle/>
          <a:p>
            <a:pPr algn="ctr"/>
            <a:endParaRPr lang="en-US" sz="3600" baseline="30000" dirty="0">
              <a:latin typeface="Univers" panose="020B0503020202020204" pitchFamily="34" charset="0"/>
            </a:endParaRPr>
          </a:p>
          <a:p>
            <a:pPr algn="ctr"/>
            <a:r>
              <a:rPr lang="en-US" sz="3600" baseline="30000" dirty="0">
                <a:solidFill>
                  <a:srgbClr val="C00000"/>
                </a:solidFill>
                <a:latin typeface="Univers" panose="020B0503020202020204" pitchFamily="34" charset="0"/>
              </a:rPr>
              <a:t> </a:t>
            </a:r>
            <a:r>
              <a:rPr lang="en-US" sz="3600" baseline="30000" dirty="0">
                <a:latin typeface="Univers" panose="020B0503020202020204" pitchFamily="34" charset="0"/>
              </a:rPr>
              <a:t>Can you draw eight analogies between </a:t>
            </a:r>
            <a:r>
              <a:rPr lang="en-US" sz="3600" baseline="30000" dirty="0">
                <a:solidFill>
                  <a:srgbClr val="C00000"/>
                </a:solidFill>
                <a:latin typeface="Univers" panose="020B0503020202020204" pitchFamily="34" charset="0"/>
              </a:rPr>
              <a:t>viruses</a:t>
            </a:r>
            <a:r>
              <a:rPr lang="en-US" sz="3600" baseline="30000" dirty="0">
                <a:latin typeface="Univers" panose="020B0503020202020204" pitchFamily="34" charset="0"/>
              </a:rPr>
              <a:t> and </a:t>
            </a:r>
            <a:r>
              <a:rPr lang="en-US" sz="3600" baseline="30000" dirty="0">
                <a:solidFill>
                  <a:srgbClr val="C00000"/>
                </a:solidFill>
                <a:latin typeface="Univers" panose="020B0503020202020204" pitchFamily="34" charset="0"/>
              </a:rPr>
              <a:t>sin</a:t>
            </a:r>
            <a:r>
              <a:rPr lang="en-US" sz="3600" baseline="30000" dirty="0">
                <a:latin typeface="Univers" panose="020B0503020202020204" pitchFamily="34" charset="0"/>
              </a:rPr>
              <a:t>?</a:t>
            </a:r>
            <a:endParaRPr lang="en-US" sz="3200" dirty="0"/>
          </a:p>
        </p:txBody>
      </p:sp>
    </p:spTree>
    <p:extLst>
      <p:ext uri="{BB962C8B-B14F-4D97-AF65-F5344CB8AC3E}">
        <p14:creationId xmlns:p14="http://schemas.microsoft.com/office/powerpoint/2010/main" val="1157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par>
                                <p:cTn id="7" presetID="1" presetClass="mediacall" presetSubtype="0" fill="hold" nodeType="withEffect">
                                  <p:stCondLst>
                                    <p:cond delay="0"/>
                                  </p:stCondLst>
                                  <p:childTnLst>
                                    <p:cmd type="call" cmd="playFrom(0.0)">
                                      <p:cBhvr>
                                        <p:cTn id="8" dur="9999" fill="hold"/>
                                        <p:tgtEl>
                                          <p:spTgt spid="5"/>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p:cTn id="3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 calcmode="lin" valueType="num">
                                      <p:cBhvr>
                                        <p:cTn id="46"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p:cTn id="5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55" dur="500"/>
                                        <p:tgtEl>
                                          <p:spTgt spid="4">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14" end="14"/>
                                            </p:txEl>
                                          </p:spTgt>
                                        </p:tgtEl>
                                        <p:attrNameLst>
                                          <p:attrName>style.visibility</p:attrName>
                                        </p:attrNameLst>
                                      </p:cBhvr>
                                      <p:to>
                                        <p:strVal val="visible"/>
                                      </p:to>
                                    </p:set>
                                    <p:anim calcmode="lin" valueType="num">
                                      <p:cBhvr>
                                        <p:cTn id="60"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62" dur="500"/>
                                        <p:tgtEl>
                                          <p:spTgt spid="4">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
                                            <p:txEl>
                                              <p:pRg st="16" end="16"/>
                                            </p:txEl>
                                          </p:spTgt>
                                        </p:tgtEl>
                                        <p:attrNameLst>
                                          <p:attrName>style.visibility</p:attrName>
                                        </p:attrNameLst>
                                      </p:cBhvr>
                                      <p:to>
                                        <p:strVal val="visible"/>
                                      </p:to>
                                    </p:set>
                                    <p:anim calcmode="lin" valueType="num">
                                      <p:cBhvr>
                                        <p:cTn id="67"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69" dur="500"/>
                                        <p:tgtEl>
                                          <p:spTgt spid="4">
                                            <p:txEl>
                                              <p:pRg st="16" end="16"/>
                                            </p:txEl>
                                          </p:spTgt>
                                        </p:tgtEl>
                                      </p:cBhvr>
                                    </p:animEffect>
                                  </p:childTnLst>
                                </p:cTn>
                              </p:par>
                              <p:par>
                                <p:cTn id="70" presetID="27" presetClass="emph" presetSubtype="0" fill="remove" grpId="0" nodeType="withEffect">
                                  <p:stCondLst>
                                    <p:cond delay="0"/>
                                  </p:stCondLst>
                                  <p:childTnLst>
                                    <p:animClr clrSpc="rgb" dir="cw">
                                      <p:cBhvr override="childStyle">
                                        <p:cTn id="71" dur="250" autoRev="1" fill="remove"/>
                                        <p:tgtEl>
                                          <p:spTgt spid="3">
                                            <p:txEl>
                                              <p:pRg st="0" end="0"/>
                                            </p:txEl>
                                          </p:spTgt>
                                        </p:tgtEl>
                                        <p:attrNameLst>
                                          <p:attrName>style.color</p:attrName>
                                        </p:attrNameLst>
                                      </p:cBhvr>
                                      <p:to>
                                        <a:schemeClr val="bg1"/>
                                      </p:to>
                                    </p:animClr>
                                    <p:animClr clrSpc="rgb" dir="cw">
                                      <p:cBhvr>
                                        <p:cTn id="72" dur="250" autoRev="1" fill="remove"/>
                                        <p:tgtEl>
                                          <p:spTgt spid="3">
                                            <p:txEl>
                                              <p:pRg st="0" end="0"/>
                                            </p:txEl>
                                          </p:spTgt>
                                        </p:tgtEl>
                                        <p:attrNameLst>
                                          <p:attrName>fillcolor</p:attrName>
                                        </p:attrNameLst>
                                      </p:cBhvr>
                                      <p:to>
                                        <a:schemeClr val="bg1"/>
                                      </p:to>
                                    </p:animClr>
                                    <p:set>
                                      <p:cBhvr>
                                        <p:cTn id="73" dur="250" autoRev="1" fill="remove"/>
                                        <p:tgtEl>
                                          <p:spTgt spid="3">
                                            <p:txEl>
                                              <p:pRg st="0" end="0"/>
                                            </p:txEl>
                                          </p:spTgt>
                                        </p:tgtEl>
                                        <p:attrNameLst>
                                          <p:attrName>fill.type</p:attrName>
                                        </p:attrNameLst>
                                      </p:cBhvr>
                                      <p:to>
                                        <p:strVal val="solid"/>
                                      </p:to>
                                    </p:set>
                                    <p:set>
                                      <p:cBhvr>
                                        <p:cTn id="74"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5" repeatCount="indefinite" fill="hold" display="0">
                  <p:stCondLst>
                    <p:cond delay="indefinite"/>
                  </p:stCondLst>
                </p:cTn>
                <p:tgtEl>
                  <p:spTgt spid="5"/>
                </p:tgtEl>
              </p:cMediaNode>
            </p:video>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BBA-5B1F-4321-9FB1-96DD0E7EC08D}"/>
              </a:ext>
            </a:extLst>
          </p:cNvPr>
          <p:cNvSpPr>
            <a:spLocks noGrp="1"/>
          </p:cNvSpPr>
          <p:nvPr>
            <p:ph type="title"/>
          </p:nvPr>
        </p:nvSpPr>
        <p:spPr/>
        <p:txBody>
          <a:bodyPr/>
          <a:lstStyle/>
          <a:p>
            <a:r>
              <a:rPr lang="en-US" dirty="0"/>
              <a:t>Download our supplementals</a:t>
            </a:r>
          </a:p>
        </p:txBody>
      </p:sp>
      <p:pic>
        <p:nvPicPr>
          <p:cNvPr id="4" name="Content Placeholder 3" descr="A picture containing clock&#10;&#10;Description automatically generated">
            <a:extLst>
              <a:ext uri="{FF2B5EF4-FFF2-40B4-BE49-F238E27FC236}">
                <a16:creationId xmlns:a16="http://schemas.microsoft.com/office/drawing/2014/main" id="{814CC1B2-9B23-4E2B-BCF1-7037383FD9E7}"/>
              </a:ext>
            </a:extLst>
          </p:cNvPr>
          <p:cNvPicPr>
            <a:picLocks noGrp="1" noChangeAspect="1"/>
          </p:cNvPicPr>
          <p:nvPr>
            <p:ph idx="1"/>
          </p:nvPr>
        </p:nvPicPr>
        <p:blipFill>
          <a:blip r:embed="rId2"/>
          <a:stretch>
            <a:fillRect/>
          </a:stretch>
        </p:blipFill>
        <p:spPr>
          <a:xfrm>
            <a:off x="3995737" y="1480868"/>
            <a:ext cx="1152525" cy="1181100"/>
          </a:xfrm>
          <a:prstGeom prst="rect">
            <a:avLst/>
          </a:prstGeom>
        </p:spPr>
      </p:pic>
      <p:sp>
        <p:nvSpPr>
          <p:cNvPr id="5" name="TextBox 4">
            <a:extLst>
              <a:ext uri="{FF2B5EF4-FFF2-40B4-BE49-F238E27FC236}">
                <a16:creationId xmlns:a16="http://schemas.microsoft.com/office/drawing/2014/main" id="{CC875735-9AA6-4EDF-A258-E4451B500F57}"/>
              </a:ext>
            </a:extLst>
          </p:cNvPr>
          <p:cNvSpPr txBox="1"/>
          <p:nvPr/>
        </p:nvSpPr>
        <p:spPr>
          <a:xfrm>
            <a:off x="1457610" y="3337420"/>
            <a:ext cx="7382436" cy="308418"/>
          </a:xfrm>
          <a:prstGeom prst="rect">
            <a:avLst/>
          </a:prstGeom>
          <a:noFill/>
        </p:spPr>
        <p:txBody>
          <a:bodyPr wrap="square" rtlCol="0">
            <a:spAutoFit/>
          </a:bodyPr>
          <a:lstStyle/>
          <a:p>
            <a:r>
              <a:rPr lang="en-US" dirty="0"/>
              <a:t>3. Go to: https://www.internetbiblefellowship.com/yah-studies.html</a:t>
            </a:r>
          </a:p>
        </p:txBody>
      </p:sp>
      <p:sp>
        <p:nvSpPr>
          <p:cNvPr id="6" name="TextBox 5">
            <a:extLst>
              <a:ext uri="{FF2B5EF4-FFF2-40B4-BE49-F238E27FC236}">
                <a16:creationId xmlns:a16="http://schemas.microsoft.com/office/drawing/2014/main" id="{1C521A9A-64BF-4054-900C-8B1F624A21E6}"/>
              </a:ext>
            </a:extLst>
          </p:cNvPr>
          <p:cNvSpPr txBox="1"/>
          <p:nvPr/>
        </p:nvSpPr>
        <p:spPr>
          <a:xfrm>
            <a:off x="1457610" y="2812917"/>
            <a:ext cx="7147112" cy="524503"/>
          </a:xfrm>
          <a:prstGeom prst="rect">
            <a:avLst/>
          </a:prstGeom>
          <a:noFill/>
        </p:spPr>
        <p:txBody>
          <a:bodyPr wrap="square" rtlCol="0">
            <a:spAutoFit/>
          </a:bodyPr>
          <a:lstStyle/>
          <a:p>
            <a:r>
              <a:rPr lang="en-US" dirty="0"/>
              <a:t>1. Use your device to scan the QR code above, or</a:t>
            </a:r>
          </a:p>
          <a:p>
            <a:r>
              <a:rPr lang="en-US" dirty="0"/>
              <a:t>2. Visit StandingTrue.com, select Recent Studies, and select Yah Studies, or</a:t>
            </a:r>
          </a:p>
        </p:txBody>
      </p:sp>
    </p:spTree>
    <p:extLst>
      <p:ext uri="{BB962C8B-B14F-4D97-AF65-F5344CB8AC3E}">
        <p14:creationId xmlns:p14="http://schemas.microsoft.com/office/powerpoint/2010/main" val="250615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044B-4650-4451-993C-54B46BDE1594}"/>
              </a:ext>
            </a:extLst>
          </p:cNvPr>
          <p:cNvSpPr>
            <a:spLocks noGrp="1"/>
          </p:cNvSpPr>
          <p:nvPr>
            <p:ph type="title"/>
          </p:nvPr>
        </p:nvSpPr>
        <p:spPr/>
        <p:txBody>
          <a:bodyPr>
            <a:normAutofit/>
          </a:bodyPr>
          <a:lstStyle/>
          <a:p>
            <a:r>
              <a:rPr lang="en-US" sz="2400" dirty="0"/>
              <a:t>The Flesh Hates Spiritual Quarantine</a:t>
            </a:r>
          </a:p>
        </p:txBody>
      </p:sp>
      <p:pic>
        <p:nvPicPr>
          <p:cNvPr id="5" name="Content Placeholder 4" descr="A picture containing food&#10;&#10;Description automatically generated">
            <a:extLst>
              <a:ext uri="{FF2B5EF4-FFF2-40B4-BE49-F238E27FC236}">
                <a16:creationId xmlns:a16="http://schemas.microsoft.com/office/drawing/2014/main" id="{88676886-EFE8-4954-8FE2-9DB1EC880BD8}"/>
              </a:ext>
            </a:extLst>
          </p:cNvPr>
          <p:cNvPicPr>
            <a:picLocks noGrp="1" noChangeAspect="1"/>
          </p:cNvPicPr>
          <p:nvPr>
            <p:ph idx="1"/>
          </p:nvPr>
        </p:nvPicPr>
        <p:blipFill>
          <a:blip r:embed="rId2"/>
          <a:stretch>
            <a:fillRect/>
          </a:stretch>
        </p:blipFill>
        <p:spPr>
          <a:xfrm>
            <a:off x="-479502" y="-541245"/>
            <a:ext cx="9623502" cy="6571048"/>
          </a:xfrm>
        </p:spPr>
      </p:pic>
    </p:spTree>
    <p:extLst>
      <p:ext uri="{BB962C8B-B14F-4D97-AF65-F5344CB8AC3E}">
        <p14:creationId xmlns:p14="http://schemas.microsoft.com/office/powerpoint/2010/main" val="103984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1588" y="411638"/>
            <a:ext cx="3133049" cy="833354"/>
          </a:xfrm>
        </p:spPr>
        <p:txBody>
          <a:bodyPr anchor="t">
            <a:normAutofit/>
          </a:bodyPr>
          <a:lstStyle/>
          <a:p>
            <a:r>
              <a:rPr lang="en-US" sz="4000" baseline="30000" dirty="0">
                <a:latin typeface="Univers" panose="020B0503020202020204" pitchFamily="34" charset="0"/>
              </a:rPr>
              <a:t>Can you draw </a:t>
            </a:r>
            <a:br>
              <a:rPr lang="en-US" sz="4000" baseline="30000" dirty="0">
                <a:latin typeface="Univers" panose="020B0503020202020204" pitchFamily="34" charset="0"/>
              </a:rPr>
            </a:br>
            <a:r>
              <a:rPr lang="en-US" sz="4000" baseline="30000" dirty="0">
                <a:latin typeface="Univers" panose="020B0503020202020204" pitchFamily="34" charset="0"/>
              </a:rPr>
              <a:t>8 analogies… </a:t>
            </a:r>
          </a:p>
        </p:txBody>
      </p:sp>
      <p:sp>
        <p:nvSpPr>
          <p:cNvPr id="3" name="Subtitle 2"/>
          <p:cNvSpPr>
            <a:spLocks noGrp="1"/>
          </p:cNvSpPr>
          <p:nvPr>
            <p:ph type="subTitle" idx="1"/>
          </p:nvPr>
        </p:nvSpPr>
        <p:spPr>
          <a:xfrm>
            <a:off x="5112015" y="4598498"/>
            <a:ext cx="3052622" cy="266729"/>
          </a:xfrm>
        </p:spPr>
        <p:txBody>
          <a:bodyPr>
            <a:normAutofit/>
          </a:bodyPr>
          <a:lstStyle/>
          <a:p>
            <a:pPr algn="r"/>
            <a:r>
              <a:rPr lang="en-US" sz="1100" dirty="0">
                <a:solidFill>
                  <a:schemeClr val="bg1"/>
                </a:solidFill>
              </a:rPr>
              <a:t>Today With Jim at StandingTrue.com</a:t>
            </a:r>
          </a:p>
        </p:txBody>
      </p:sp>
      <p:pic>
        <p:nvPicPr>
          <p:cNvPr id="5"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31588" y="1244992"/>
            <a:ext cx="3133049" cy="1762340"/>
          </a:xfrm>
          <a:prstGeom prst="rect">
            <a:avLst/>
          </a:prstGeom>
        </p:spPr>
      </p:pic>
      <p:sp>
        <p:nvSpPr>
          <p:cNvPr id="4" name="TextBox 3">
            <a:extLst>
              <a:ext uri="{FF2B5EF4-FFF2-40B4-BE49-F238E27FC236}">
                <a16:creationId xmlns:a16="http://schemas.microsoft.com/office/drawing/2014/main" id="{9061FF51-90CE-4318-A668-EACAC51D928C}"/>
              </a:ext>
            </a:extLst>
          </p:cNvPr>
          <p:cNvSpPr txBox="1"/>
          <p:nvPr/>
        </p:nvSpPr>
        <p:spPr>
          <a:xfrm>
            <a:off x="690735" y="300743"/>
            <a:ext cx="3881266" cy="4727384"/>
          </a:xfrm>
          <a:prstGeom prst="rect">
            <a:avLst/>
          </a:prstGeom>
          <a:noFill/>
        </p:spPr>
        <p:txBody>
          <a:bodyPr wrap="square" rtlCol="0">
            <a:spAutoFit/>
          </a:bodyPr>
          <a:lstStyle/>
          <a:p>
            <a:r>
              <a:rPr lang="en-US" sz="1800" i="1" baseline="30000" dirty="0"/>
              <a:t>Here are eight facts about viruses. </a:t>
            </a:r>
          </a:p>
          <a:p>
            <a:endParaRPr lang="en-US" sz="1800" baseline="30000" dirty="0"/>
          </a:p>
          <a:p>
            <a:r>
              <a:rPr lang="en-US" sz="2000" b="1" baseline="30000" dirty="0"/>
              <a:t>1. Unlike bacteria, viruses are not likely to have been created by God.</a:t>
            </a:r>
          </a:p>
          <a:p>
            <a:endParaRPr lang="en-US" sz="2000" b="1" baseline="30000" dirty="0"/>
          </a:p>
          <a:p>
            <a:r>
              <a:rPr lang="en-US" sz="2000" b="1" baseline="30000" dirty="0"/>
              <a:t>2. Unlike bacteria, scientists continually debate whether viruses are dead or alive.</a:t>
            </a:r>
          </a:p>
          <a:p>
            <a:endParaRPr lang="en-US" sz="2000" b="1" baseline="30000" dirty="0"/>
          </a:p>
          <a:p>
            <a:r>
              <a:rPr lang="en-US" sz="2000" b="1" baseline="30000" dirty="0"/>
              <a:t>3. Viruses are parasitical</a:t>
            </a:r>
            <a:r>
              <a:rPr lang="en-US" sz="2000" baseline="30000" dirty="0"/>
              <a:t>.</a:t>
            </a:r>
            <a:r>
              <a:rPr lang="en-US" sz="2000" b="1" baseline="30000" dirty="0"/>
              <a:t> They cannot reproduce on their own. </a:t>
            </a:r>
          </a:p>
          <a:p>
            <a:endParaRPr lang="en-US" sz="2000" b="1" baseline="30000" dirty="0"/>
          </a:p>
          <a:p>
            <a:r>
              <a:rPr lang="en-US" sz="2000" b="1" baseline="30000" dirty="0"/>
              <a:t>4. Viruses appear deceptively similar to natural functions.</a:t>
            </a:r>
          </a:p>
          <a:p>
            <a:endParaRPr lang="en-US" sz="2000" b="1" baseline="30000" dirty="0"/>
          </a:p>
          <a:p>
            <a:r>
              <a:rPr lang="en-US" sz="2000" b="1" baseline="30000" dirty="0"/>
              <a:t>5. Viruses force the body to do their own bidding. </a:t>
            </a:r>
            <a:endParaRPr lang="en-US" sz="2000" baseline="30000" dirty="0"/>
          </a:p>
          <a:p>
            <a:endParaRPr lang="en-US" sz="2000" b="1" baseline="30000" dirty="0"/>
          </a:p>
          <a:p>
            <a:r>
              <a:rPr lang="en-US" sz="2000" b="1" baseline="30000" dirty="0"/>
              <a:t>6. Viruses use human cells to manufacture new copies until the victim is overwhelmed.</a:t>
            </a:r>
          </a:p>
          <a:p>
            <a:endParaRPr lang="en-US" sz="2000" b="1" baseline="30000" dirty="0"/>
          </a:p>
          <a:p>
            <a:r>
              <a:rPr lang="en-US" sz="2000" b="1" baseline="30000" dirty="0"/>
              <a:t>7. Viruses mutate, making them difficult targets.</a:t>
            </a:r>
          </a:p>
          <a:p>
            <a:endParaRPr lang="en-US" sz="2000" b="1" baseline="30000" dirty="0"/>
          </a:p>
          <a:p>
            <a:r>
              <a:rPr lang="en-US" sz="2000" b="1" baseline="30000" dirty="0"/>
              <a:t>8. Viruses are vulnerable to light.</a:t>
            </a:r>
          </a:p>
          <a:p>
            <a:endParaRPr lang="en-US" sz="1053" dirty="0"/>
          </a:p>
        </p:txBody>
      </p:sp>
      <p:sp>
        <p:nvSpPr>
          <p:cNvPr id="6" name="Rectangle 5">
            <a:extLst>
              <a:ext uri="{FF2B5EF4-FFF2-40B4-BE49-F238E27FC236}">
                <a16:creationId xmlns:a16="http://schemas.microsoft.com/office/drawing/2014/main" id="{E627CBFC-372B-46C5-90D1-EB309DAA1773}"/>
              </a:ext>
            </a:extLst>
          </p:cNvPr>
          <p:cNvSpPr/>
          <p:nvPr/>
        </p:nvSpPr>
        <p:spPr>
          <a:xfrm>
            <a:off x="5031587" y="3299945"/>
            <a:ext cx="3133049" cy="1015663"/>
          </a:xfrm>
          <a:prstGeom prst="rect">
            <a:avLst/>
          </a:prstGeom>
        </p:spPr>
        <p:txBody>
          <a:bodyPr wrap="square">
            <a:spAutoFit/>
          </a:bodyPr>
          <a:lstStyle/>
          <a:p>
            <a:pPr algn="ctr"/>
            <a:r>
              <a:rPr lang="en-US" sz="3600" baseline="30000" dirty="0">
                <a:latin typeface="Univers" panose="020B0503020202020204" pitchFamily="34" charset="0"/>
              </a:rPr>
              <a:t>…between </a:t>
            </a:r>
          </a:p>
          <a:p>
            <a:pPr algn="ctr"/>
            <a:r>
              <a:rPr lang="en-US" sz="3600" baseline="30000" dirty="0">
                <a:solidFill>
                  <a:srgbClr val="C00000"/>
                </a:solidFill>
                <a:latin typeface="Univers" panose="020B0503020202020204" pitchFamily="34" charset="0"/>
              </a:rPr>
              <a:t>viruses</a:t>
            </a:r>
            <a:r>
              <a:rPr lang="en-US" sz="3600" baseline="30000" dirty="0">
                <a:latin typeface="Univers" panose="020B0503020202020204" pitchFamily="34" charset="0"/>
              </a:rPr>
              <a:t> and </a:t>
            </a:r>
            <a:r>
              <a:rPr lang="en-US" sz="3600" baseline="30000" dirty="0">
                <a:solidFill>
                  <a:srgbClr val="C00000"/>
                </a:solidFill>
                <a:latin typeface="Univers" panose="020B0503020202020204" pitchFamily="34" charset="0"/>
              </a:rPr>
              <a:t>sin</a:t>
            </a:r>
            <a:r>
              <a:rPr lang="en-US" sz="3600" baseline="30000" dirty="0">
                <a:latin typeface="Univers" panose="020B0503020202020204" pitchFamily="34" charset="0"/>
              </a:rPr>
              <a:t>?</a:t>
            </a:r>
            <a:endParaRPr lang="en-US" sz="3200" dirty="0"/>
          </a:p>
        </p:txBody>
      </p:sp>
    </p:spTree>
    <p:extLst>
      <p:ext uri="{BB962C8B-B14F-4D97-AF65-F5344CB8AC3E}">
        <p14:creationId xmlns:p14="http://schemas.microsoft.com/office/powerpoint/2010/main" val="42370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par>
                                <p:cTn id="7" presetID="1" presetClass="mediacall" presetSubtype="0" fill="hold" nodeType="withEffect">
                                  <p:stCondLst>
                                    <p:cond delay="0"/>
                                  </p:stCondLst>
                                  <p:childTnLst>
                                    <p:cmd type="call" cmd="playFrom(0.0)">
                                      <p:cBhvr>
                                        <p:cTn id="8" dur="9999" fill="hold"/>
                                        <p:tgtEl>
                                          <p:spTgt spid="5"/>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p:cTn id="3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 calcmode="lin" valueType="num">
                                      <p:cBhvr>
                                        <p:cTn id="46"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p:cTn id="5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55" dur="500"/>
                                        <p:tgtEl>
                                          <p:spTgt spid="4">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14" end="14"/>
                                            </p:txEl>
                                          </p:spTgt>
                                        </p:tgtEl>
                                        <p:attrNameLst>
                                          <p:attrName>style.visibility</p:attrName>
                                        </p:attrNameLst>
                                      </p:cBhvr>
                                      <p:to>
                                        <p:strVal val="visible"/>
                                      </p:to>
                                    </p:set>
                                    <p:anim calcmode="lin" valueType="num">
                                      <p:cBhvr>
                                        <p:cTn id="60"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62" dur="500"/>
                                        <p:tgtEl>
                                          <p:spTgt spid="4">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
                                            <p:txEl>
                                              <p:pRg st="16" end="16"/>
                                            </p:txEl>
                                          </p:spTgt>
                                        </p:tgtEl>
                                        <p:attrNameLst>
                                          <p:attrName>style.visibility</p:attrName>
                                        </p:attrNameLst>
                                      </p:cBhvr>
                                      <p:to>
                                        <p:strVal val="visible"/>
                                      </p:to>
                                    </p:set>
                                    <p:anim calcmode="lin" valueType="num">
                                      <p:cBhvr>
                                        <p:cTn id="67"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69"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0" repeatCount="indefinite" fill="hold" display="0">
                  <p:stCondLst>
                    <p:cond delay="indefinite"/>
                  </p:stCondLst>
                </p:cTn>
                <p:tgtEl>
                  <p:spTgt spid="5"/>
                </p:tgtEl>
              </p:cMediaNode>
            </p:video>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5" y="300743"/>
            <a:ext cx="3881266" cy="1239250"/>
          </a:xfrm>
          <a:prstGeom prst="rect">
            <a:avLst/>
          </a:prstGeom>
          <a:noFill/>
        </p:spPr>
        <p:txBody>
          <a:bodyPr wrap="square" rtlCol="0">
            <a:spAutoFit/>
          </a:bodyPr>
          <a:lstStyle/>
          <a:p>
            <a:r>
              <a:rPr lang="en-US" sz="1800" i="1" baseline="30000" dirty="0"/>
              <a:t>Viruses and sin compared. </a:t>
            </a:r>
          </a:p>
          <a:p>
            <a:endParaRPr lang="en-US" sz="1800" baseline="30000" dirty="0">
              <a:solidFill>
                <a:srgbClr val="FF0000"/>
              </a:solidFill>
            </a:endParaRPr>
          </a:p>
          <a:p>
            <a:r>
              <a:rPr lang="en-US" sz="2000" b="1" baseline="30000" dirty="0">
                <a:solidFill>
                  <a:srgbClr val="FF0000"/>
                </a:solidFill>
              </a:rPr>
              <a:t>1. Unlike bacteria, viruses are not likely to have been created by God.</a:t>
            </a:r>
          </a:p>
          <a:p>
            <a:endParaRPr lang="en-US" sz="2000" b="1" baseline="30000" dirty="0"/>
          </a:p>
          <a:p>
            <a:endParaRPr lang="en-US" sz="1053" dirty="0"/>
          </a:p>
        </p:txBody>
      </p:sp>
      <p:sp>
        <p:nvSpPr>
          <p:cNvPr id="9" name="TextBox 8">
            <a:extLst>
              <a:ext uri="{FF2B5EF4-FFF2-40B4-BE49-F238E27FC236}">
                <a16:creationId xmlns:a16="http://schemas.microsoft.com/office/drawing/2014/main" id="{CACF51A0-3787-4593-A0F3-A0D17DF03EE2}"/>
              </a:ext>
            </a:extLst>
          </p:cNvPr>
          <p:cNvSpPr txBox="1"/>
          <p:nvPr/>
        </p:nvSpPr>
        <p:spPr>
          <a:xfrm>
            <a:off x="618979" y="1378634"/>
            <a:ext cx="8039686" cy="2463238"/>
          </a:xfrm>
          <a:prstGeom prst="rect">
            <a:avLst/>
          </a:prstGeom>
          <a:noFill/>
        </p:spPr>
        <p:txBody>
          <a:bodyPr wrap="square" rtlCol="0">
            <a:spAutoFit/>
          </a:bodyPr>
          <a:lstStyle/>
          <a:p>
            <a:r>
              <a:rPr lang="en-US" sz="2800" i="1" baseline="30000" dirty="0"/>
              <a:t>“God did not create viruses, since they do not reproduce after their kinds or even clone themselves, like microbes. They are modified genetic material that can capture a cell’s reproductive processes. Thus, it forces it to make copies of itself. Viruses never do good, like the good things God made.” </a:t>
            </a:r>
            <a:r>
              <a:rPr lang="en-US" sz="1800" i="1" baseline="30000" dirty="0"/>
              <a:t>- </a:t>
            </a:r>
            <a:r>
              <a:rPr lang="en-US" sz="1800" baseline="30000" dirty="0"/>
              <a:t>Victor McAllister</a:t>
            </a:r>
            <a:endParaRPr lang="en-US" sz="2800" i="1" baseline="30000" dirty="0"/>
          </a:p>
          <a:p>
            <a:endParaRPr lang="en-US" sz="2800" baseline="30000" dirty="0"/>
          </a:p>
          <a:p>
            <a:r>
              <a:rPr lang="en-US" sz="2800" baseline="30000" dirty="0"/>
              <a:t>God did not create sin. God is not the author of sin or of confusion of any kind, but He is the author of salvation and forgiveness!  Read Hebrews 12:2.</a:t>
            </a:r>
          </a:p>
          <a:p>
            <a:endParaRPr lang="en-US" baseline="30000" dirty="0"/>
          </a:p>
          <a:p>
            <a:endParaRPr lang="en-US" dirty="0"/>
          </a:p>
        </p:txBody>
      </p:sp>
    </p:spTree>
    <p:extLst>
      <p:ext uri="{BB962C8B-B14F-4D97-AF65-F5344CB8AC3E}">
        <p14:creationId xmlns:p14="http://schemas.microsoft.com/office/powerpoint/2010/main" val="219697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5" y="300743"/>
            <a:ext cx="3881266" cy="1239250"/>
          </a:xfrm>
          <a:prstGeom prst="rect">
            <a:avLst/>
          </a:prstGeom>
          <a:noFill/>
        </p:spPr>
        <p:txBody>
          <a:bodyPr wrap="square" rtlCol="0">
            <a:spAutoFit/>
          </a:bodyPr>
          <a:lstStyle/>
          <a:p>
            <a:r>
              <a:rPr lang="en-US" sz="1800" i="1" baseline="30000" dirty="0"/>
              <a:t>Viruses and sin compared. </a:t>
            </a:r>
          </a:p>
          <a:p>
            <a:endParaRPr lang="en-US" sz="1800" i="1" baseline="30000" dirty="0"/>
          </a:p>
          <a:p>
            <a:r>
              <a:rPr lang="en-US" sz="2000" b="1" baseline="30000" dirty="0">
                <a:solidFill>
                  <a:srgbClr val="FF0000"/>
                </a:solidFill>
              </a:rPr>
              <a:t>2. Unlike bacteria, scientists continually debate whether viruses are dead or alive.</a:t>
            </a:r>
          </a:p>
          <a:p>
            <a:endParaRPr lang="en-US" sz="2000" b="1" baseline="30000" dirty="0"/>
          </a:p>
          <a:p>
            <a:endParaRPr lang="en-US" sz="1053" dirty="0"/>
          </a:p>
        </p:txBody>
      </p:sp>
      <p:sp>
        <p:nvSpPr>
          <p:cNvPr id="9" name="TextBox 8">
            <a:extLst>
              <a:ext uri="{FF2B5EF4-FFF2-40B4-BE49-F238E27FC236}">
                <a16:creationId xmlns:a16="http://schemas.microsoft.com/office/drawing/2014/main" id="{3F908CDE-4897-4365-A67A-E8059E1B6AB0}"/>
              </a:ext>
            </a:extLst>
          </p:cNvPr>
          <p:cNvSpPr txBox="1"/>
          <p:nvPr/>
        </p:nvSpPr>
        <p:spPr>
          <a:xfrm>
            <a:off x="690735" y="1247612"/>
            <a:ext cx="7538865" cy="4001737"/>
          </a:xfrm>
          <a:prstGeom prst="rect">
            <a:avLst/>
          </a:prstGeom>
          <a:noFill/>
        </p:spPr>
        <p:txBody>
          <a:bodyPr wrap="square" rtlCol="0">
            <a:spAutoFit/>
          </a:bodyPr>
          <a:lstStyle/>
          <a:p>
            <a:r>
              <a:rPr lang="en-US" sz="2000" b="1" i="1" baseline="30000" dirty="0"/>
              <a:t>“Nobody’s quite sure if we can label viruses as living. Many scientists struggle with this  question.”</a:t>
            </a:r>
            <a:r>
              <a:rPr lang="en-US" sz="2000" i="1" baseline="30000" dirty="0"/>
              <a:t> </a:t>
            </a:r>
            <a:r>
              <a:rPr lang="en-US" sz="2000" baseline="30000" dirty="0"/>
              <a:t>- </a:t>
            </a:r>
            <a:r>
              <a:rPr lang="en-US" sz="2000" baseline="30000" dirty="0" err="1"/>
              <a:t>Lifeliqe</a:t>
            </a:r>
            <a:endParaRPr lang="en-US" sz="2000" baseline="30000" dirty="0"/>
          </a:p>
          <a:p>
            <a:endParaRPr lang="en-US" sz="2000" b="1" baseline="30000" dirty="0"/>
          </a:p>
          <a:p>
            <a:r>
              <a:rPr lang="en-US" sz="2000" b="1" baseline="30000" dirty="0"/>
              <a:t>While we can define sin and even speak of its properties we do not fully understand its exact nature and we certainly cannot see it. Biblical teachers may debate whether it is an entity or not, but we agree it is very much present! Just as the oceans contain at least 200,000 unique viral populations (BBC.com), so sin has infected all of mankind. Just as all men must contend with viruses, all men have been infected with sin </a:t>
            </a:r>
          </a:p>
          <a:p>
            <a:endParaRPr lang="en-US" sz="2000" b="1" baseline="30000" dirty="0"/>
          </a:p>
          <a:p>
            <a:r>
              <a:rPr lang="en-US" sz="2000" b="1" i="1" baseline="30000" dirty="0">
                <a:solidFill>
                  <a:srgbClr val="0070C0"/>
                </a:solidFill>
              </a:rPr>
              <a:t>“For all have sinned, and come short of the glory of God” </a:t>
            </a:r>
            <a:r>
              <a:rPr lang="en-US" sz="2000" b="1" baseline="30000" dirty="0">
                <a:solidFill>
                  <a:srgbClr val="0070C0"/>
                </a:solidFill>
              </a:rPr>
              <a:t>(Romans 3:23).</a:t>
            </a:r>
          </a:p>
          <a:p>
            <a:endParaRPr lang="en-US" sz="2000" b="1" baseline="30000" dirty="0"/>
          </a:p>
          <a:p>
            <a:r>
              <a:rPr lang="en-US" sz="2000" b="1" baseline="30000" dirty="0"/>
              <a:t>Sin entered the world through God’s creatures and it is what separates us from our God. In our efforts to quarantine ourselves from viruses we have separated ourselves from each other. As man tries to quarantine himself from sin through good works he only separates himself even more from God. We cannot cure ourselves. We can only make things worse.</a:t>
            </a:r>
          </a:p>
          <a:p>
            <a:endParaRPr lang="en-US" sz="2000" b="1" baseline="30000" dirty="0">
              <a:solidFill>
                <a:srgbClr val="0070C0"/>
              </a:solidFill>
            </a:endParaRPr>
          </a:p>
          <a:p>
            <a:r>
              <a:rPr lang="en-US" sz="2000" b="1" i="1" baseline="30000" dirty="0">
                <a:solidFill>
                  <a:srgbClr val="0070C0"/>
                </a:solidFill>
              </a:rPr>
              <a:t>“Now to him that worketh is the reward not reckoned of grace, but of debt. But to him that worketh not, but believeth on him that </a:t>
            </a:r>
            <a:r>
              <a:rPr lang="en-US" sz="2000" b="1" i="1" baseline="30000" dirty="0" err="1">
                <a:solidFill>
                  <a:srgbClr val="0070C0"/>
                </a:solidFill>
              </a:rPr>
              <a:t>justifieth</a:t>
            </a:r>
            <a:r>
              <a:rPr lang="en-US" sz="2000" b="1" i="1" baseline="30000" dirty="0">
                <a:solidFill>
                  <a:srgbClr val="0070C0"/>
                </a:solidFill>
              </a:rPr>
              <a:t> the ungodly, his faith is counted for righteousness.”</a:t>
            </a:r>
            <a:r>
              <a:rPr lang="en-US" sz="2000" b="1" baseline="30000" dirty="0">
                <a:solidFill>
                  <a:srgbClr val="0070C0"/>
                </a:solidFill>
              </a:rPr>
              <a:t> </a:t>
            </a:r>
            <a:r>
              <a:rPr lang="en-US" sz="2000" b="1" baseline="30000" dirty="0"/>
              <a:t>- </a:t>
            </a:r>
            <a:r>
              <a:rPr lang="en-US" sz="2000" b="1" baseline="30000" dirty="0">
                <a:solidFill>
                  <a:srgbClr val="0070C0"/>
                </a:solidFill>
              </a:rPr>
              <a:t>Romans 4:4-5</a:t>
            </a:r>
          </a:p>
          <a:p>
            <a:endParaRPr lang="en-US" dirty="0"/>
          </a:p>
        </p:txBody>
      </p:sp>
    </p:spTree>
    <p:extLst>
      <p:ext uri="{BB962C8B-B14F-4D97-AF65-F5344CB8AC3E}">
        <p14:creationId xmlns:p14="http://schemas.microsoft.com/office/powerpoint/2010/main" val="53226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209303"/>
            <a:ext cx="3881266" cy="1464953"/>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3. Viruses are parasitical</a:t>
            </a:r>
            <a:r>
              <a:rPr lang="en-US" sz="2000" baseline="30000" dirty="0">
                <a:solidFill>
                  <a:srgbClr val="FF0000"/>
                </a:solidFill>
              </a:rPr>
              <a:t>.</a:t>
            </a:r>
            <a:r>
              <a:rPr lang="en-US" sz="2000" b="1" baseline="30000" dirty="0">
                <a:solidFill>
                  <a:srgbClr val="FF0000"/>
                </a:solidFill>
              </a:rPr>
              <a:t> They cannot reproduce on their own. </a:t>
            </a:r>
          </a:p>
          <a:p>
            <a:endParaRPr lang="en-US" sz="2000" b="1" baseline="30000" dirty="0">
              <a:solidFill>
                <a:srgbClr val="FF0000"/>
              </a:solidFill>
            </a:endParaRPr>
          </a:p>
          <a:p>
            <a:endParaRPr lang="en-US" sz="2000" b="1" baseline="30000" dirty="0"/>
          </a:p>
          <a:p>
            <a:endParaRPr lang="en-US" sz="1053" dirty="0"/>
          </a:p>
        </p:txBody>
      </p:sp>
      <p:sp>
        <p:nvSpPr>
          <p:cNvPr id="9" name="TextBox 8">
            <a:extLst>
              <a:ext uri="{FF2B5EF4-FFF2-40B4-BE49-F238E27FC236}">
                <a16:creationId xmlns:a16="http://schemas.microsoft.com/office/drawing/2014/main" id="{3F908CDE-4897-4365-A67A-E8059E1B6AB0}"/>
              </a:ext>
            </a:extLst>
          </p:cNvPr>
          <p:cNvSpPr txBox="1"/>
          <p:nvPr/>
        </p:nvSpPr>
        <p:spPr>
          <a:xfrm>
            <a:off x="690735" y="1247612"/>
            <a:ext cx="7538865" cy="2319225"/>
          </a:xfrm>
          <a:prstGeom prst="rect">
            <a:avLst/>
          </a:prstGeom>
          <a:noFill/>
        </p:spPr>
        <p:txBody>
          <a:bodyPr wrap="square" rtlCol="0">
            <a:spAutoFit/>
          </a:bodyPr>
          <a:lstStyle/>
          <a:p>
            <a:r>
              <a:rPr lang="en-US" sz="2800" b="1" baseline="30000" dirty="0"/>
              <a:t>James says that sin is the result of lust (from the outside) reproducing itself as sin inside the human heart. For a full explanation, read James 1:13-18.  Sin cannot reproduce on its own. It requires a host. We sin because we are sinners. We are not innocent victims of sin.</a:t>
            </a:r>
          </a:p>
          <a:p>
            <a:endParaRPr lang="en-US" sz="2800" baseline="30000" dirty="0"/>
          </a:p>
          <a:p>
            <a:r>
              <a:rPr lang="en-US" sz="2800" b="1" i="1" baseline="30000" dirty="0">
                <a:solidFill>
                  <a:srgbClr val="0070C0"/>
                </a:solidFill>
              </a:rPr>
              <a:t>“Then when lust hath conceived, it bringeth forth sin: and sin, when it is finished, bringeth forth death.”</a:t>
            </a:r>
            <a:r>
              <a:rPr lang="en-US" sz="2800" baseline="30000" dirty="0"/>
              <a:t> </a:t>
            </a:r>
            <a:r>
              <a:rPr lang="en-US" sz="2800" baseline="30000" dirty="0">
                <a:solidFill>
                  <a:srgbClr val="0070C0"/>
                </a:solidFill>
              </a:rPr>
              <a:t>- James 1:15</a:t>
            </a:r>
          </a:p>
          <a:p>
            <a:endParaRPr lang="en-US" dirty="0"/>
          </a:p>
        </p:txBody>
      </p:sp>
    </p:spTree>
    <p:extLst>
      <p:ext uri="{BB962C8B-B14F-4D97-AF65-F5344CB8AC3E}">
        <p14:creationId xmlns:p14="http://schemas.microsoft.com/office/powerpoint/2010/main" val="212146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148918"/>
            <a:ext cx="3881266" cy="892552"/>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4. Viruses appear deceptively similar to natural functions.</a:t>
            </a:r>
          </a:p>
        </p:txBody>
      </p:sp>
      <p:sp>
        <p:nvSpPr>
          <p:cNvPr id="2" name="TextBox 1">
            <a:extLst>
              <a:ext uri="{FF2B5EF4-FFF2-40B4-BE49-F238E27FC236}">
                <a16:creationId xmlns:a16="http://schemas.microsoft.com/office/drawing/2014/main" id="{9510AAD7-9FD1-40B0-8DC7-277293EE71EE}"/>
              </a:ext>
            </a:extLst>
          </p:cNvPr>
          <p:cNvSpPr txBox="1"/>
          <p:nvPr/>
        </p:nvSpPr>
        <p:spPr>
          <a:xfrm>
            <a:off x="690734" y="1041470"/>
            <a:ext cx="7897592" cy="4247958"/>
          </a:xfrm>
          <a:prstGeom prst="rect">
            <a:avLst/>
          </a:prstGeom>
          <a:noFill/>
        </p:spPr>
        <p:txBody>
          <a:bodyPr wrap="square" rtlCol="0">
            <a:spAutoFit/>
          </a:bodyPr>
          <a:lstStyle/>
          <a:p>
            <a:r>
              <a:rPr lang="en-US" sz="2400" b="1" i="1" baseline="30000" dirty="0"/>
              <a:t>“They can be  defined as a collection of a few molecules of genetic material, nucleic acid covered by a  layer of protein mass to shelter themselves.” </a:t>
            </a:r>
            <a:r>
              <a:rPr lang="en-US" sz="2000" baseline="30000" dirty="0"/>
              <a:t>- </a:t>
            </a:r>
            <a:r>
              <a:rPr lang="en-US" sz="2000" baseline="30000" dirty="0" err="1"/>
              <a:t>Lifeliqe</a:t>
            </a:r>
            <a:endParaRPr lang="en-US" sz="2000" baseline="30000" dirty="0"/>
          </a:p>
          <a:p>
            <a:endParaRPr lang="en-US" sz="2400" b="1" baseline="30000" dirty="0"/>
          </a:p>
          <a:p>
            <a:r>
              <a:rPr lang="en-US" sz="2400" b="1" baseline="30000" dirty="0"/>
              <a:t>When we wash our hands singing Happy Birthday, we are exposing the virus for what it is and destroying its mucous like shield. At that point the body can recognize and destroy it.</a:t>
            </a:r>
          </a:p>
          <a:p>
            <a:endParaRPr lang="en-US" sz="2400" b="1" baseline="30000" dirty="0"/>
          </a:p>
          <a:p>
            <a:r>
              <a:rPr lang="en-US" sz="2400" b="1" baseline="30000" dirty="0"/>
              <a:t>When we cleanse our spiritual hands, we can stave off the spawning of sin in our own lives.</a:t>
            </a:r>
          </a:p>
          <a:p>
            <a:endParaRPr lang="en-US" sz="2400" b="1" baseline="30000" dirty="0"/>
          </a:p>
          <a:p>
            <a:r>
              <a:rPr lang="en-US" sz="2400" b="1" i="1" baseline="30000" dirty="0">
                <a:solidFill>
                  <a:srgbClr val="0070C0"/>
                </a:solidFill>
              </a:rPr>
              <a:t>“Draw nigh to God, and he will draw nigh to you. Cleanse your hands, ye sinners; and purify your hearts, ye double minded.”</a:t>
            </a:r>
            <a:r>
              <a:rPr lang="en-US" sz="2400" b="1" baseline="30000" dirty="0">
                <a:solidFill>
                  <a:srgbClr val="0070C0"/>
                </a:solidFill>
              </a:rPr>
              <a:t> - James 4:8</a:t>
            </a:r>
          </a:p>
          <a:p>
            <a:endParaRPr lang="en-US" sz="2400" b="1" baseline="30000" dirty="0"/>
          </a:p>
          <a:p>
            <a:r>
              <a:rPr lang="en-US" sz="2400" b="1" baseline="30000" dirty="0"/>
              <a:t>This cleansing is readily available:</a:t>
            </a:r>
          </a:p>
          <a:p>
            <a:endParaRPr lang="en-US" sz="2400" b="1" baseline="30000" dirty="0"/>
          </a:p>
          <a:p>
            <a:r>
              <a:rPr lang="en-US" sz="2400" b="1" baseline="30000" dirty="0">
                <a:solidFill>
                  <a:srgbClr val="0070C0"/>
                </a:solidFill>
              </a:rPr>
              <a:t>“If we confess our sins, he is faithful and just to forgive us our sins, and to cleanse us from all unrighteousness. If we say that we have not sinned, we make him a liar, and his word is not in us.” 1 John 1:9-10.</a:t>
            </a:r>
          </a:p>
          <a:p>
            <a:endParaRPr lang="en-US" dirty="0"/>
          </a:p>
        </p:txBody>
      </p:sp>
    </p:spTree>
    <p:extLst>
      <p:ext uri="{BB962C8B-B14F-4D97-AF65-F5344CB8AC3E}">
        <p14:creationId xmlns:p14="http://schemas.microsoft.com/office/powerpoint/2010/main" val="2494079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209303"/>
            <a:ext cx="3881266" cy="892552"/>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5. Viruses force the body to do their own bidding. </a:t>
            </a:r>
            <a:endParaRPr lang="en-US" sz="2000" baseline="30000" dirty="0">
              <a:solidFill>
                <a:srgbClr val="FF0000"/>
              </a:solidFill>
            </a:endParaRPr>
          </a:p>
          <a:p>
            <a:endParaRPr lang="en-US" sz="2000" b="1" baseline="30000" dirty="0">
              <a:solidFill>
                <a:srgbClr val="FF0000"/>
              </a:solidFill>
            </a:endParaRPr>
          </a:p>
        </p:txBody>
      </p:sp>
      <p:sp>
        <p:nvSpPr>
          <p:cNvPr id="2" name="TextBox 1">
            <a:extLst>
              <a:ext uri="{FF2B5EF4-FFF2-40B4-BE49-F238E27FC236}">
                <a16:creationId xmlns:a16="http://schemas.microsoft.com/office/drawing/2014/main" id="{9510AAD7-9FD1-40B0-8DC7-277293EE71EE}"/>
              </a:ext>
            </a:extLst>
          </p:cNvPr>
          <p:cNvSpPr txBox="1"/>
          <p:nvPr/>
        </p:nvSpPr>
        <p:spPr>
          <a:xfrm>
            <a:off x="900332" y="1195754"/>
            <a:ext cx="7687994" cy="3263073"/>
          </a:xfrm>
          <a:prstGeom prst="rect">
            <a:avLst/>
          </a:prstGeom>
          <a:noFill/>
        </p:spPr>
        <p:txBody>
          <a:bodyPr wrap="square" rtlCol="0">
            <a:spAutoFit/>
          </a:bodyPr>
          <a:lstStyle/>
          <a:p>
            <a:r>
              <a:rPr lang="en-US" sz="2400" b="1" i="1" baseline="30000" dirty="0"/>
              <a:t>They cannot survive for a long by themselves, therefore they need a host on whom they can ‘parasite’. However, this coexistence is only beneficial for the virus, as it takes over its host and forces him to do his bidding by overwriting its genetic material with its own.”</a:t>
            </a:r>
            <a:r>
              <a:rPr lang="en-US" sz="2400" b="1" baseline="30000" dirty="0"/>
              <a:t> </a:t>
            </a:r>
            <a:r>
              <a:rPr lang="en-US" sz="2000" baseline="30000" dirty="0"/>
              <a:t>- </a:t>
            </a:r>
            <a:r>
              <a:rPr lang="en-US" sz="2000" baseline="30000" dirty="0" err="1"/>
              <a:t>Lifeliqe</a:t>
            </a:r>
            <a:endParaRPr lang="en-US" sz="2000" baseline="30000" dirty="0"/>
          </a:p>
          <a:p>
            <a:endParaRPr lang="en-US" sz="2400" b="1" baseline="30000" dirty="0"/>
          </a:p>
          <a:p>
            <a:r>
              <a:rPr lang="en-US" sz="2400" b="1" baseline="30000" dirty="0"/>
              <a:t>Sin brings bondage and, ironically death.  </a:t>
            </a:r>
          </a:p>
          <a:p>
            <a:endParaRPr lang="en-US" sz="2400" b="1" baseline="30000" dirty="0"/>
          </a:p>
          <a:p>
            <a:r>
              <a:rPr lang="en-US" sz="2400" b="1" i="1" baseline="30000" dirty="0">
                <a:solidFill>
                  <a:srgbClr val="0070C0"/>
                </a:solidFill>
              </a:rPr>
              <a:t>“For when ye were the servants of sin, ye were free from righteousness…For the wages of sin is death; but the gift of God is eternal life through Jesus Christ our Lord.” </a:t>
            </a:r>
            <a:r>
              <a:rPr lang="en-US" sz="2400" b="1" baseline="30000" dirty="0"/>
              <a:t>- Romans 6:20…23</a:t>
            </a:r>
          </a:p>
          <a:p>
            <a:endParaRPr lang="en-US" sz="2400" b="1" baseline="30000" dirty="0"/>
          </a:p>
          <a:p>
            <a:endParaRPr lang="en-US" sz="2400" b="1" baseline="30000" dirty="0"/>
          </a:p>
          <a:p>
            <a:endParaRPr lang="en-US" dirty="0"/>
          </a:p>
        </p:txBody>
      </p:sp>
    </p:spTree>
    <p:extLst>
      <p:ext uri="{BB962C8B-B14F-4D97-AF65-F5344CB8AC3E}">
        <p14:creationId xmlns:p14="http://schemas.microsoft.com/office/powerpoint/2010/main" val="727980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209303"/>
            <a:ext cx="3881266" cy="892552"/>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6. Viruses use human cells to manufacture new copies until the victim is overwhelmed.</a:t>
            </a:r>
          </a:p>
        </p:txBody>
      </p:sp>
      <p:sp>
        <p:nvSpPr>
          <p:cNvPr id="2" name="TextBox 1">
            <a:extLst>
              <a:ext uri="{FF2B5EF4-FFF2-40B4-BE49-F238E27FC236}">
                <a16:creationId xmlns:a16="http://schemas.microsoft.com/office/drawing/2014/main" id="{9510AAD7-9FD1-40B0-8DC7-277293EE71EE}"/>
              </a:ext>
            </a:extLst>
          </p:cNvPr>
          <p:cNvSpPr txBox="1"/>
          <p:nvPr/>
        </p:nvSpPr>
        <p:spPr>
          <a:xfrm>
            <a:off x="900332" y="1308296"/>
            <a:ext cx="7687994" cy="2308324"/>
          </a:xfrm>
          <a:prstGeom prst="rect">
            <a:avLst/>
          </a:prstGeom>
          <a:noFill/>
        </p:spPr>
        <p:txBody>
          <a:bodyPr wrap="square" rtlCol="0">
            <a:spAutoFit/>
          </a:bodyPr>
          <a:lstStyle/>
          <a:p>
            <a:r>
              <a:rPr lang="en-US" sz="3600" i="1" baseline="30000" dirty="0"/>
              <a:t>“Cells become a ‘manufactory’ and create many copies of the original virus, which then inflict other ones and continue until the  immune system or drugs slows them down or stops them.”</a:t>
            </a:r>
            <a:r>
              <a:rPr lang="en-US" sz="3600" baseline="30000" dirty="0"/>
              <a:t> </a:t>
            </a:r>
            <a:r>
              <a:rPr lang="en-US" sz="2800" baseline="30000" dirty="0"/>
              <a:t>- </a:t>
            </a:r>
            <a:r>
              <a:rPr lang="en-US" sz="2800" baseline="30000" dirty="0" err="1"/>
              <a:t>Lifeliqe</a:t>
            </a:r>
            <a:endParaRPr lang="en-US" sz="3600" baseline="30000" dirty="0"/>
          </a:p>
          <a:p>
            <a:endParaRPr lang="en-US" sz="3600" baseline="30000" dirty="0"/>
          </a:p>
          <a:p>
            <a:r>
              <a:rPr lang="en-US" sz="3600" i="1" baseline="30000" dirty="0">
                <a:solidFill>
                  <a:srgbClr val="0070C0"/>
                </a:solidFill>
              </a:rPr>
              <a:t>“…Sin, when it is finished, brings forth death.” J</a:t>
            </a:r>
            <a:r>
              <a:rPr lang="en-US" sz="3600" baseline="30000" dirty="0">
                <a:solidFill>
                  <a:srgbClr val="0070C0"/>
                </a:solidFill>
              </a:rPr>
              <a:t>ames 1:15</a:t>
            </a:r>
          </a:p>
        </p:txBody>
      </p:sp>
    </p:spTree>
    <p:extLst>
      <p:ext uri="{BB962C8B-B14F-4D97-AF65-F5344CB8AC3E}">
        <p14:creationId xmlns:p14="http://schemas.microsoft.com/office/powerpoint/2010/main" val="113623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209303"/>
            <a:ext cx="3881266" cy="687368"/>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7. Viruses mutate, making them difficult targets.</a:t>
            </a:r>
          </a:p>
        </p:txBody>
      </p:sp>
      <p:sp>
        <p:nvSpPr>
          <p:cNvPr id="2" name="TextBox 1">
            <a:extLst>
              <a:ext uri="{FF2B5EF4-FFF2-40B4-BE49-F238E27FC236}">
                <a16:creationId xmlns:a16="http://schemas.microsoft.com/office/drawing/2014/main" id="{9510AAD7-9FD1-40B0-8DC7-277293EE71EE}"/>
              </a:ext>
            </a:extLst>
          </p:cNvPr>
          <p:cNvSpPr txBox="1"/>
          <p:nvPr/>
        </p:nvSpPr>
        <p:spPr>
          <a:xfrm>
            <a:off x="648223" y="1416181"/>
            <a:ext cx="7687994" cy="3067891"/>
          </a:xfrm>
          <a:prstGeom prst="rect">
            <a:avLst/>
          </a:prstGeom>
          <a:noFill/>
        </p:spPr>
        <p:txBody>
          <a:bodyPr wrap="square" rtlCol="0">
            <a:spAutoFit/>
          </a:bodyPr>
          <a:lstStyle/>
          <a:p>
            <a:r>
              <a:rPr lang="en-US" sz="3200" i="1" baseline="30000" dirty="0"/>
              <a:t>“Every virus mutates. It is part of the life cycle of the virus.</a:t>
            </a:r>
            <a:r>
              <a:rPr lang="en-US" sz="3200" baseline="30000" dirty="0"/>
              <a:t>” </a:t>
            </a:r>
            <a:r>
              <a:rPr lang="en-US" sz="2000" baseline="30000" dirty="0"/>
              <a:t>- Healthline.com</a:t>
            </a:r>
          </a:p>
          <a:p>
            <a:endParaRPr lang="en-US" sz="3200" b="1" baseline="30000" dirty="0">
              <a:solidFill>
                <a:srgbClr val="0070C0"/>
              </a:solidFill>
            </a:endParaRPr>
          </a:p>
          <a:p>
            <a:r>
              <a:rPr lang="en-US" sz="3200" b="1" i="1" baseline="30000" dirty="0">
                <a:solidFill>
                  <a:srgbClr val="0070C0"/>
                </a:solidFill>
              </a:rPr>
              <a:t>“For such are false apostles, deceitful workers, transforming themselves into the apostles of Christ.  And no marvel; for Satan himself is transformed into an angel of light. Therefore it is no great thing if his ministers also be transformed as the ministers of righteousness; whose end shall be according to their works.” </a:t>
            </a:r>
          </a:p>
          <a:p>
            <a:r>
              <a:rPr lang="en-US" sz="3200" b="1" baseline="30000" dirty="0">
                <a:solidFill>
                  <a:srgbClr val="0070C0"/>
                </a:solidFill>
              </a:rPr>
              <a:t>- 2 Corinthians 11:13-15</a:t>
            </a:r>
          </a:p>
          <a:p>
            <a:endParaRPr lang="en-US" baseline="30000" dirty="0"/>
          </a:p>
        </p:txBody>
      </p:sp>
    </p:spTree>
    <p:extLst>
      <p:ext uri="{BB962C8B-B14F-4D97-AF65-F5344CB8AC3E}">
        <p14:creationId xmlns:p14="http://schemas.microsoft.com/office/powerpoint/2010/main" val="7604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1FE1-5F5C-4FFA-86C8-5914334FCDEA}"/>
              </a:ext>
            </a:extLst>
          </p:cNvPr>
          <p:cNvSpPr>
            <a:spLocks noGrp="1"/>
          </p:cNvSpPr>
          <p:nvPr>
            <p:ph type="title"/>
          </p:nvPr>
        </p:nvSpPr>
        <p:spPr>
          <a:xfrm>
            <a:off x="238821" y="498617"/>
            <a:ext cx="2075079" cy="3415358"/>
          </a:xfrm>
        </p:spPr>
        <p:txBody>
          <a:bodyPr>
            <a:normAutofit/>
          </a:bodyPr>
          <a:lstStyle/>
          <a:p>
            <a:pPr algn="r">
              <a:lnSpc>
                <a:spcPts val="2200"/>
              </a:lnSpc>
            </a:pPr>
            <a:r>
              <a:rPr lang="en-US" sz="2400" i="1" dirty="0"/>
              <a:t>Israel’s</a:t>
            </a:r>
            <a:r>
              <a:rPr lang="en-US" sz="2400" dirty="0"/>
              <a:t> unfinished task is connected directly to </a:t>
            </a:r>
            <a:r>
              <a:rPr lang="en-US" sz="2400" i="1" dirty="0"/>
              <a:t>her</a:t>
            </a:r>
            <a:r>
              <a:rPr lang="en-US" sz="2400" dirty="0"/>
              <a:t> inheritance</a:t>
            </a:r>
            <a:r>
              <a:rPr lang="en-US" dirty="0"/>
              <a:t>.</a:t>
            </a:r>
          </a:p>
        </p:txBody>
      </p:sp>
      <p:pic>
        <p:nvPicPr>
          <p:cNvPr id="5" name="Content Placeholder 4" descr="A picture containing text, map&#10;&#10;Description automatically generated">
            <a:extLst>
              <a:ext uri="{FF2B5EF4-FFF2-40B4-BE49-F238E27FC236}">
                <a16:creationId xmlns:a16="http://schemas.microsoft.com/office/drawing/2014/main" id="{2555CCA1-312A-48B1-988C-85CE3DA61F26}"/>
              </a:ext>
            </a:extLst>
          </p:cNvPr>
          <p:cNvPicPr>
            <a:picLocks noGrp="1" noChangeAspect="1"/>
          </p:cNvPicPr>
          <p:nvPr>
            <p:ph idx="1"/>
          </p:nvPr>
        </p:nvPicPr>
        <p:blipFill>
          <a:blip r:embed="rId3"/>
          <a:stretch>
            <a:fillRect/>
          </a:stretch>
        </p:blipFill>
        <p:spPr>
          <a:xfrm>
            <a:off x="2521931" y="-55049"/>
            <a:ext cx="3388502" cy="5198549"/>
          </a:xfrm>
        </p:spPr>
      </p:pic>
      <p:sp>
        <p:nvSpPr>
          <p:cNvPr id="8" name="TextBox 7">
            <a:extLst>
              <a:ext uri="{FF2B5EF4-FFF2-40B4-BE49-F238E27FC236}">
                <a16:creationId xmlns:a16="http://schemas.microsoft.com/office/drawing/2014/main" id="{4C189684-0D48-4CFF-990B-E021E0426C80}"/>
              </a:ext>
            </a:extLst>
          </p:cNvPr>
          <p:cNvSpPr txBox="1"/>
          <p:nvPr/>
        </p:nvSpPr>
        <p:spPr>
          <a:xfrm>
            <a:off x="6118464" y="129778"/>
            <a:ext cx="2713384" cy="1200329"/>
          </a:xfrm>
          <a:prstGeom prst="rect">
            <a:avLst/>
          </a:prstGeom>
          <a:noFill/>
        </p:spPr>
        <p:txBody>
          <a:bodyPr wrap="square" rtlCol="0">
            <a:spAutoFit/>
          </a:bodyPr>
          <a:lstStyle/>
          <a:p>
            <a:r>
              <a:rPr lang="en-US" sz="2400" i="1" dirty="0">
                <a:latin typeface="+mj-lt"/>
              </a:rPr>
              <a:t>Our</a:t>
            </a:r>
            <a:r>
              <a:rPr lang="en-US" sz="2400" dirty="0">
                <a:latin typeface="+mj-lt"/>
              </a:rPr>
              <a:t> unfinished task is connected directly to </a:t>
            </a:r>
            <a:r>
              <a:rPr lang="en-US" sz="2400" i="1" dirty="0">
                <a:latin typeface="+mj-lt"/>
              </a:rPr>
              <a:t>our</a:t>
            </a:r>
            <a:r>
              <a:rPr lang="en-US" sz="2400" dirty="0">
                <a:latin typeface="+mj-lt"/>
              </a:rPr>
              <a:t> inheritance!</a:t>
            </a:r>
          </a:p>
        </p:txBody>
      </p:sp>
      <p:sp>
        <p:nvSpPr>
          <p:cNvPr id="9" name="TextBox 8">
            <a:extLst>
              <a:ext uri="{FF2B5EF4-FFF2-40B4-BE49-F238E27FC236}">
                <a16:creationId xmlns:a16="http://schemas.microsoft.com/office/drawing/2014/main" id="{86088129-5ABE-4114-9DCD-7EE7AD0B77A9}"/>
              </a:ext>
            </a:extLst>
          </p:cNvPr>
          <p:cNvSpPr txBox="1"/>
          <p:nvPr/>
        </p:nvSpPr>
        <p:spPr>
          <a:xfrm>
            <a:off x="6118464" y="1494117"/>
            <a:ext cx="2713384" cy="3325269"/>
          </a:xfrm>
          <a:prstGeom prst="rect">
            <a:avLst/>
          </a:prstGeom>
          <a:noFill/>
        </p:spPr>
        <p:txBody>
          <a:bodyPr wrap="square" rtlCol="0">
            <a:spAutoFit/>
          </a:bodyPr>
          <a:lstStyle/>
          <a:p>
            <a:r>
              <a:rPr lang="en-US" sz="1400" b="1" dirty="0">
                <a:solidFill>
                  <a:srgbClr val="002060"/>
                </a:solidFill>
              </a:rPr>
              <a:t>As “in-Christ” believers we </a:t>
            </a:r>
            <a:r>
              <a:rPr lang="en-US" sz="1400" b="1" u="sng" dirty="0">
                <a:solidFill>
                  <a:srgbClr val="002060"/>
                </a:solidFill>
              </a:rPr>
              <a:t>inherit </a:t>
            </a:r>
            <a:r>
              <a:rPr lang="en-US" sz="1400" b="1" dirty="0">
                <a:solidFill>
                  <a:srgbClr val="002060"/>
                </a:solidFill>
              </a:rPr>
              <a:t>both the promises and tasks inherited by God’s Son.</a:t>
            </a:r>
          </a:p>
          <a:p>
            <a:endParaRPr lang="en-US" sz="1400" b="1" dirty="0">
              <a:solidFill>
                <a:srgbClr val="002060"/>
              </a:solidFill>
            </a:endParaRPr>
          </a:p>
          <a:p>
            <a:r>
              <a:rPr lang="en-US" sz="1400" b="1" dirty="0">
                <a:solidFill>
                  <a:srgbClr val="C00000"/>
                </a:solidFill>
              </a:rPr>
              <a:t>Our task is one and the same as Messiah’s unfinished task as He claims His </a:t>
            </a:r>
            <a:r>
              <a:rPr lang="en-US" sz="1400" b="1" u="sng" dirty="0">
                <a:solidFill>
                  <a:srgbClr val="C00000"/>
                </a:solidFill>
              </a:rPr>
              <a:t>inheritance</a:t>
            </a:r>
            <a:r>
              <a:rPr lang="en-US" sz="1400" b="1" dirty="0">
                <a:solidFill>
                  <a:srgbClr val="C00000"/>
                </a:solidFill>
              </a:rPr>
              <a:t> among the nations.</a:t>
            </a:r>
          </a:p>
          <a:p>
            <a:endParaRPr lang="en-US" sz="1400" b="1" dirty="0">
              <a:solidFill>
                <a:srgbClr val="C00000"/>
              </a:solidFill>
            </a:endParaRPr>
          </a:p>
          <a:p>
            <a:r>
              <a:rPr lang="en-US" sz="1400" b="1" dirty="0">
                <a:solidFill>
                  <a:srgbClr val="002060"/>
                </a:solidFill>
              </a:rPr>
              <a:t>It begins with being Messiah’s light to the nations, Acts 13:46-47, and it extends to  actively opposing Satan’s world system.</a:t>
            </a:r>
          </a:p>
          <a:p>
            <a:endParaRPr lang="en-US" dirty="0">
              <a:solidFill>
                <a:srgbClr val="002060"/>
              </a:solidFill>
            </a:endParaRPr>
          </a:p>
          <a:p>
            <a:endParaRPr lang="en-US" dirty="0"/>
          </a:p>
        </p:txBody>
      </p:sp>
      <p:sp>
        <p:nvSpPr>
          <p:cNvPr id="6" name="TextBox 5">
            <a:extLst>
              <a:ext uri="{FF2B5EF4-FFF2-40B4-BE49-F238E27FC236}">
                <a16:creationId xmlns:a16="http://schemas.microsoft.com/office/drawing/2014/main" id="{2D40524D-DAC2-43E2-B7C5-DC5E96D46B96}"/>
              </a:ext>
            </a:extLst>
          </p:cNvPr>
          <p:cNvSpPr txBox="1"/>
          <p:nvPr/>
        </p:nvSpPr>
        <p:spPr>
          <a:xfrm>
            <a:off x="60743" y="4517925"/>
            <a:ext cx="2349171" cy="415498"/>
          </a:xfrm>
          <a:prstGeom prst="rect">
            <a:avLst/>
          </a:prstGeom>
          <a:noFill/>
        </p:spPr>
        <p:txBody>
          <a:bodyPr wrap="square" rtlCol="0">
            <a:spAutoFit/>
          </a:bodyPr>
          <a:lstStyle/>
          <a:p>
            <a:pPr algn="r"/>
            <a:r>
              <a:rPr lang="en-US" sz="1050" i="1" dirty="0"/>
              <a:t>Note: These generalized </a:t>
            </a:r>
          </a:p>
          <a:p>
            <a:pPr algn="r"/>
            <a:r>
              <a:rPr lang="en-US" sz="1050" i="1" dirty="0"/>
              <a:t>maps often vary a bit.</a:t>
            </a:r>
          </a:p>
        </p:txBody>
      </p:sp>
    </p:spTree>
    <p:extLst>
      <p:ext uri="{BB962C8B-B14F-4D97-AF65-F5344CB8AC3E}">
        <p14:creationId xmlns:p14="http://schemas.microsoft.com/office/powerpoint/2010/main" val="37189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61FF51-90CE-4318-A668-EACAC51D928C}"/>
              </a:ext>
            </a:extLst>
          </p:cNvPr>
          <p:cNvSpPr txBox="1"/>
          <p:nvPr/>
        </p:nvSpPr>
        <p:spPr>
          <a:xfrm>
            <a:off x="690734" y="209303"/>
            <a:ext cx="3881266" cy="687368"/>
          </a:xfrm>
          <a:prstGeom prst="rect">
            <a:avLst/>
          </a:prstGeom>
          <a:noFill/>
        </p:spPr>
        <p:txBody>
          <a:bodyPr wrap="square" rtlCol="0">
            <a:spAutoFit/>
          </a:bodyPr>
          <a:lstStyle/>
          <a:p>
            <a:r>
              <a:rPr lang="en-US" sz="1800" i="1" baseline="30000" dirty="0"/>
              <a:t>Viruses and sin compared.  </a:t>
            </a:r>
          </a:p>
          <a:p>
            <a:endParaRPr lang="en-US" sz="2000" b="1" baseline="30000" dirty="0"/>
          </a:p>
          <a:p>
            <a:r>
              <a:rPr lang="en-US" sz="2000" b="1" baseline="30000" dirty="0">
                <a:solidFill>
                  <a:srgbClr val="FF0000"/>
                </a:solidFill>
              </a:rPr>
              <a:t>8. Viruses are vulnerable to light.</a:t>
            </a:r>
          </a:p>
        </p:txBody>
      </p:sp>
      <p:sp>
        <p:nvSpPr>
          <p:cNvPr id="2" name="TextBox 1">
            <a:extLst>
              <a:ext uri="{FF2B5EF4-FFF2-40B4-BE49-F238E27FC236}">
                <a16:creationId xmlns:a16="http://schemas.microsoft.com/office/drawing/2014/main" id="{9510AAD7-9FD1-40B0-8DC7-277293EE71EE}"/>
              </a:ext>
            </a:extLst>
          </p:cNvPr>
          <p:cNvSpPr txBox="1"/>
          <p:nvPr/>
        </p:nvSpPr>
        <p:spPr>
          <a:xfrm>
            <a:off x="728003" y="882605"/>
            <a:ext cx="7930662" cy="3949799"/>
          </a:xfrm>
          <a:prstGeom prst="rect">
            <a:avLst/>
          </a:prstGeom>
          <a:noFill/>
        </p:spPr>
        <p:txBody>
          <a:bodyPr wrap="square" rtlCol="0">
            <a:spAutoFit/>
          </a:bodyPr>
          <a:lstStyle/>
          <a:p>
            <a:r>
              <a:rPr lang="en-US" sz="2400" b="1" i="1" baseline="30000" dirty="0"/>
              <a:t>“As the researchers explained, broad-spectrum UVC light kills viruses and bacteria, and it is currently used to decontaminate surgical equipment. But this type of light can cause skin cancer and cataracts, so it’s not used in public spaces.” </a:t>
            </a:r>
            <a:r>
              <a:rPr lang="en-US" sz="1800" baseline="30000" dirty="0"/>
              <a:t>- </a:t>
            </a:r>
            <a:r>
              <a:rPr lang="en-US" sz="1800" baseline="30000" dirty="0" err="1"/>
              <a:t>WebMd</a:t>
            </a:r>
            <a:endParaRPr lang="en-US" sz="2400" baseline="30000" dirty="0"/>
          </a:p>
          <a:p>
            <a:endParaRPr lang="en-US" sz="2400" b="1" baseline="30000" dirty="0">
              <a:solidFill>
                <a:srgbClr val="0070C0"/>
              </a:solidFill>
            </a:endParaRPr>
          </a:p>
          <a:p>
            <a:r>
              <a:rPr lang="en-US" sz="2400" b="1" i="1" baseline="30000" dirty="0">
                <a:solidFill>
                  <a:srgbClr val="0070C0"/>
                </a:solidFill>
              </a:rPr>
              <a:t>“For every one that doeth evil </a:t>
            </a:r>
            <a:r>
              <a:rPr lang="en-US" sz="2400" b="1" i="1" baseline="30000" dirty="0" err="1">
                <a:solidFill>
                  <a:srgbClr val="0070C0"/>
                </a:solidFill>
              </a:rPr>
              <a:t>hateth</a:t>
            </a:r>
            <a:r>
              <a:rPr lang="en-US" sz="2400" b="1" i="1" baseline="30000" dirty="0">
                <a:solidFill>
                  <a:srgbClr val="0070C0"/>
                </a:solidFill>
              </a:rPr>
              <a:t> the light, neither cometh to the light, lest his deeds should be reproved. But he that doeth truth cometh to the light, that his deeds may be made manifest, that they are wrought in God.”</a:t>
            </a:r>
            <a:r>
              <a:rPr lang="en-US" sz="2400" b="1" baseline="30000" dirty="0">
                <a:solidFill>
                  <a:srgbClr val="0070C0"/>
                </a:solidFill>
              </a:rPr>
              <a:t> - John 3:20,21</a:t>
            </a:r>
          </a:p>
          <a:p>
            <a:endParaRPr lang="en-US" sz="2400" b="1" baseline="30000" dirty="0"/>
          </a:p>
          <a:p>
            <a:r>
              <a:rPr lang="en-US" sz="2400" b="1" baseline="30000" dirty="0">
                <a:solidFill>
                  <a:srgbClr val="FF0000"/>
                </a:solidFill>
              </a:rPr>
              <a:t>Conclusion: </a:t>
            </a:r>
            <a:r>
              <a:rPr lang="en-US" sz="2400" b="1" baseline="30000" dirty="0"/>
              <a:t>The struggle with viruses will likely continue and may even be hinted at in the book of Revelation. The solution for sin, on the other hand has been provided and is freely available to all.</a:t>
            </a:r>
          </a:p>
          <a:p>
            <a:endParaRPr lang="en-US" sz="2400" b="1" baseline="30000" dirty="0"/>
          </a:p>
          <a:p>
            <a:r>
              <a:rPr lang="en-US" sz="2400" b="1" i="1" baseline="30000" dirty="0">
                <a:solidFill>
                  <a:srgbClr val="0070C0"/>
                </a:solidFill>
              </a:rPr>
              <a:t>“For the wages of sin is death; but the gift of God is eternal life through Jesus Christ our Lord.</a:t>
            </a:r>
            <a:r>
              <a:rPr lang="en-US" sz="2400" b="1" baseline="30000" dirty="0">
                <a:solidFill>
                  <a:srgbClr val="0070C0"/>
                </a:solidFill>
              </a:rPr>
              <a:t>” - Romans 6:23.</a:t>
            </a:r>
          </a:p>
          <a:p>
            <a:endParaRPr lang="en-US" sz="2000" baseline="30000" dirty="0"/>
          </a:p>
          <a:p>
            <a:pPr algn="ctr"/>
            <a:r>
              <a:rPr lang="en-US" sz="2000" i="1" baseline="30000" dirty="0"/>
              <a:t>Learn more about the good news of Jesus Christ at StandingTrue.com</a:t>
            </a:r>
          </a:p>
        </p:txBody>
      </p:sp>
    </p:spTree>
    <p:extLst>
      <p:ext uri="{BB962C8B-B14F-4D97-AF65-F5344CB8AC3E}">
        <p14:creationId xmlns:p14="http://schemas.microsoft.com/office/powerpoint/2010/main" val="875655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2BBA-5B1F-4321-9FB1-96DD0E7EC08D}"/>
              </a:ext>
            </a:extLst>
          </p:cNvPr>
          <p:cNvSpPr>
            <a:spLocks noGrp="1"/>
          </p:cNvSpPr>
          <p:nvPr>
            <p:ph type="title"/>
          </p:nvPr>
        </p:nvSpPr>
        <p:spPr/>
        <p:txBody>
          <a:bodyPr/>
          <a:lstStyle/>
          <a:p>
            <a:r>
              <a:rPr lang="en-US" dirty="0"/>
              <a:t>Download our supplementals</a:t>
            </a:r>
          </a:p>
        </p:txBody>
      </p:sp>
      <p:pic>
        <p:nvPicPr>
          <p:cNvPr id="4" name="Content Placeholder 3" descr="A picture containing clock&#10;&#10;Description automatically generated">
            <a:extLst>
              <a:ext uri="{FF2B5EF4-FFF2-40B4-BE49-F238E27FC236}">
                <a16:creationId xmlns:a16="http://schemas.microsoft.com/office/drawing/2014/main" id="{814CC1B2-9B23-4E2B-BCF1-7037383FD9E7}"/>
              </a:ext>
            </a:extLst>
          </p:cNvPr>
          <p:cNvPicPr>
            <a:picLocks noGrp="1" noChangeAspect="1"/>
          </p:cNvPicPr>
          <p:nvPr>
            <p:ph idx="1"/>
          </p:nvPr>
        </p:nvPicPr>
        <p:blipFill>
          <a:blip r:embed="rId2"/>
          <a:stretch>
            <a:fillRect/>
          </a:stretch>
        </p:blipFill>
        <p:spPr>
          <a:xfrm>
            <a:off x="3995737" y="1480868"/>
            <a:ext cx="1152525" cy="1181100"/>
          </a:xfrm>
          <a:prstGeom prst="rect">
            <a:avLst/>
          </a:prstGeom>
        </p:spPr>
      </p:pic>
      <p:sp>
        <p:nvSpPr>
          <p:cNvPr id="5" name="TextBox 4">
            <a:extLst>
              <a:ext uri="{FF2B5EF4-FFF2-40B4-BE49-F238E27FC236}">
                <a16:creationId xmlns:a16="http://schemas.microsoft.com/office/drawing/2014/main" id="{CC875735-9AA6-4EDF-A258-E4451B500F57}"/>
              </a:ext>
            </a:extLst>
          </p:cNvPr>
          <p:cNvSpPr txBox="1"/>
          <p:nvPr/>
        </p:nvSpPr>
        <p:spPr>
          <a:xfrm>
            <a:off x="1457610" y="3337420"/>
            <a:ext cx="7382436" cy="308418"/>
          </a:xfrm>
          <a:prstGeom prst="rect">
            <a:avLst/>
          </a:prstGeom>
          <a:noFill/>
        </p:spPr>
        <p:txBody>
          <a:bodyPr wrap="square" rtlCol="0">
            <a:spAutoFit/>
          </a:bodyPr>
          <a:lstStyle/>
          <a:p>
            <a:r>
              <a:rPr lang="en-US" dirty="0"/>
              <a:t>3. Go to: https://www.internetbiblefellowship.com/yah-studies.html</a:t>
            </a:r>
          </a:p>
        </p:txBody>
      </p:sp>
      <p:sp>
        <p:nvSpPr>
          <p:cNvPr id="6" name="TextBox 5">
            <a:extLst>
              <a:ext uri="{FF2B5EF4-FFF2-40B4-BE49-F238E27FC236}">
                <a16:creationId xmlns:a16="http://schemas.microsoft.com/office/drawing/2014/main" id="{1C521A9A-64BF-4054-900C-8B1F624A21E6}"/>
              </a:ext>
            </a:extLst>
          </p:cNvPr>
          <p:cNvSpPr txBox="1"/>
          <p:nvPr/>
        </p:nvSpPr>
        <p:spPr>
          <a:xfrm>
            <a:off x="1457610" y="2812917"/>
            <a:ext cx="7147112" cy="524503"/>
          </a:xfrm>
          <a:prstGeom prst="rect">
            <a:avLst/>
          </a:prstGeom>
          <a:noFill/>
        </p:spPr>
        <p:txBody>
          <a:bodyPr wrap="square" rtlCol="0">
            <a:spAutoFit/>
          </a:bodyPr>
          <a:lstStyle/>
          <a:p>
            <a:r>
              <a:rPr lang="en-US" dirty="0"/>
              <a:t>1. Use your device to scan the QR code above, or</a:t>
            </a:r>
          </a:p>
          <a:p>
            <a:r>
              <a:rPr lang="en-US" dirty="0"/>
              <a:t>2. Visit StandingTrue.com, select Recent Studies, and select Yah Studies, or</a:t>
            </a:r>
          </a:p>
        </p:txBody>
      </p:sp>
    </p:spTree>
    <p:extLst>
      <p:ext uri="{BB962C8B-B14F-4D97-AF65-F5344CB8AC3E}">
        <p14:creationId xmlns:p14="http://schemas.microsoft.com/office/powerpoint/2010/main" val="272239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72704" y="295053"/>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2" name="Group 1">
            <a:extLst>
              <a:ext uri="{FF2B5EF4-FFF2-40B4-BE49-F238E27FC236}">
                <a16:creationId xmlns:a16="http://schemas.microsoft.com/office/drawing/2014/main" id="{FE694D46-0F03-498F-A006-13551DB1A85C}"/>
              </a:ext>
            </a:extLst>
          </p:cNvPr>
          <p:cNvGrpSpPr/>
          <p:nvPr/>
        </p:nvGrpSpPr>
        <p:grpSpPr>
          <a:xfrm>
            <a:off x="510461" y="1502717"/>
            <a:ext cx="5283638" cy="3188220"/>
            <a:chOff x="510461" y="1502717"/>
            <a:chExt cx="5283638" cy="3188220"/>
          </a:xfrm>
        </p:grpSpPr>
        <p:grpSp>
          <p:nvGrpSpPr>
            <p:cNvPr id="76" name="Group 75">
              <a:extLst>
                <a:ext uri="{FF2B5EF4-FFF2-40B4-BE49-F238E27FC236}">
                  <a16:creationId xmlns:a16="http://schemas.microsoft.com/office/drawing/2014/main" id="{EFA32461-37D7-4DCA-81A5-C439A3480B78}"/>
                </a:ext>
              </a:extLst>
            </p:cNvPr>
            <p:cNvGrpSpPr/>
            <p:nvPr/>
          </p:nvGrpSpPr>
          <p:grpSpPr>
            <a:xfrm>
              <a:off x="4401084" y="1528326"/>
              <a:ext cx="1393015" cy="1221913"/>
              <a:chOff x="1385792" y="1453672"/>
              <a:chExt cx="1309788" cy="1122676"/>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9348" y="1360116"/>
                <a:ext cx="1122676"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548165" y="1432707"/>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747484"/>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510461" y="1502717"/>
              <a:ext cx="3676977" cy="3188220"/>
            </a:xfrm>
            <a:prstGeom prst="rect">
              <a:avLst/>
            </a:prstGeom>
            <a:noFill/>
          </p:spPr>
          <p:txBody>
            <a:bodyPr wrap="square" rtlCol="0">
              <a:normAutofit fontScale="92500" lnSpcReduction="20000"/>
            </a:bodyPr>
            <a:lstStyle/>
            <a:p>
              <a:r>
                <a:rPr lang="en-US" sz="1800" b="1" dirty="0">
                  <a:solidFill>
                    <a:schemeClr val="bg2">
                      <a:lumMod val="25000"/>
                    </a:schemeClr>
                  </a:solidFill>
                </a:rPr>
                <a:t>Verses 1 and 2 </a:t>
              </a:r>
            </a:p>
            <a:p>
              <a:endParaRPr lang="en-US" sz="1800" b="1" dirty="0">
                <a:solidFill>
                  <a:schemeClr val="bg2">
                    <a:lumMod val="25000"/>
                  </a:schemeClr>
                </a:solidFill>
              </a:endParaRPr>
            </a:p>
            <a:p>
              <a:pPr marL="285750" indent="-285750">
                <a:buFont typeface="Arial" panose="020B0604020202020204" pitchFamily="34" charset="0"/>
                <a:buChar char="•"/>
              </a:pPr>
              <a:r>
                <a:rPr lang="en-US" sz="1800" b="1" dirty="0">
                  <a:solidFill>
                    <a:schemeClr val="bg2">
                      <a:lumMod val="25000"/>
                    </a:schemeClr>
                  </a:solidFill>
                </a:rPr>
                <a:t>Old man Joshua. There’s no other way to say it! He is in his 80’s. </a:t>
              </a:r>
            </a:p>
            <a:p>
              <a:pPr marL="285750" indent="-285750">
                <a:buFont typeface="Arial" panose="020B0604020202020204" pitchFamily="34" charset="0"/>
                <a:buChar char="•"/>
              </a:pPr>
              <a:endParaRPr lang="en-US" sz="1800" b="1" dirty="0">
                <a:solidFill>
                  <a:schemeClr val="bg2">
                    <a:lumMod val="25000"/>
                  </a:schemeClr>
                </a:solidFill>
              </a:endParaRPr>
            </a:p>
            <a:p>
              <a:pPr marL="285750" indent="-285750">
                <a:buFont typeface="Arial" panose="020B0604020202020204" pitchFamily="34" charset="0"/>
                <a:buChar char="•"/>
              </a:pPr>
              <a:r>
                <a:rPr lang="en-US" sz="1800" b="1" dirty="0">
                  <a:solidFill>
                    <a:schemeClr val="bg2">
                      <a:lumMod val="25000"/>
                    </a:schemeClr>
                  </a:solidFill>
                </a:rPr>
                <a:t>But that’s OK! We each have our day and then make way for the next generation. God blesses each phase of life uniquely.</a:t>
              </a:r>
            </a:p>
            <a:p>
              <a:pPr marL="285750" indent="-285750">
                <a:buFont typeface="Arial" panose="020B0604020202020204" pitchFamily="34" charset="0"/>
                <a:buChar char="•"/>
              </a:pPr>
              <a:endParaRPr lang="en-US" sz="1800" b="1" dirty="0">
                <a:solidFill>
                  <a:schemeClr val="bg2">
                    <a:lumMod val="25000"/>
                  </a:schemeClr>
                </a:solidFill>
              </a:endParaRPr>
            </a:p>
            <a:p>
              <a:pPr marL="285750" indent="-285750">
                <a:buFont typeface="Arial" panose="020B0604020202020204" pitchFamily="34" charset="0"/>
                <a:buChar char="•"/>
              </a:pPr>
              <a:r>
                <a:rPr lang="en-US" sz="1800" b="1" dirty="0">
                  <a:solidFill>
                    <a:schemeClr val="bg2">
                      <a:lumMod val="25000"/>
                    </a:schemeClr>
                  </a:solidFill>
                </a:rPr>
                <a:t>The good news is that when we read of the people of God being stricken in years, it usually precedes a blessing.</a:t>
              </a:r>
            </a:p>
            <a:p>
              <a:endParaRPr lang="en-US" sz="1200" dirty="0">
                <a:solidFill>
                  <a:schemeClr val="bg2">
                    <a:lumMod val="25000"/>
                  </a:schemeClr>
                </a:solidFill>
              </a:endParaRPr>
            </a:p>
          </p:txBody>
        </p:sp>
      </p:grpSp>
      <p:sp>
        <p:nvSpPr>
          <p:cNvPr id="90" name="Rectangle 89">
            <a:extLst>
              <a:ext uri="{FF2B5EF4-FFF2-40B4-BE49-F238E27FC236}">
                <a16:creationId xmlns:a16="http://schemas.microsoft.com/office/drawing/2014/main" id="{8659617B-FA19-4C48-A502-8D75A3CA3C85}"/>
              </a:ext>
            </a:extLst>
          </p:cNvPr>
          <p:cNvSpPr/>
          <p:nvPr/>
        </p:nvSpPr>
        <p:spPr>
          <a:xfrm>
            <a:off x="4998410" y="4724416"/>
            <a:ext cx="3541675" cy="307777"/>
          </a:xfrm>
          <a:prstGeom prst="rect">
            <a:avLst/>
          </a:prstGeom>
        </p:spPr>
        <p:txBody>
          <a:bodyPr wrap="none">
            <a:normAutofit/>
          </a:bodyPr>
          <a:lstStyle/>
          <a:p>
            <a:r>
              <a:rPr lang="en-US" sz="1400" i="1" dirty="0">
                <a:solidFill>
                  <a:srgbClr val="C00000"/>
                </a:solidFill>
              </a:rPr>
              <a:t>Application: God is with us in every stage of life!</a:t>
            </a:r>
          </a:p>
        </p:txBody>
      </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92500"/>
          </a:bodyPr>
          <a:lstStyle/>
          <a:p>
            <a:r>
              <a:rPr lang="en-US" sz="2500" dirty="0">
                <a:solidFill>
                  <a:schemeClr val="accent5"/>
                </a:solidFill>
              </a:rPr>
              <a:t>A Closer Look at Some Highlights in Joshua 13</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Tree>
    <p:extLst>
      <p:ext uri="{BB962C8B-B14F-4D97-AF65-F5344CB8AC3E}">
        <p14:creationId xmlns:p14="http://schemas.microsoft.com/office/powerpoint/2010/main" val="1868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72704" y="295053"/>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6" name="Group 75">
            <a:extLst>
              <a:ext uri="{FF2B5EF4-FFF2-40B4-BE49-F238E27FC236}">
                <a16:creationId xmlns:a16="http://schemas.microsoft.com/office/drawing/2014/main" id="{EFA32461-37D7-4DCA-81A5-C439A3480B78}"/>
              </a:ext>
            </a:extLst>
          </p:cNvPr>
          <p:cNvGrpSpPr/>
          <p:nvPr/>
        </p:nvGrpSpPr>
        <p:grpSpPr>
          <a:xfrm>
            <a:off x="4392538" y="1536872"/>
            <a:ext cx="1393015" cy="1221913"/>
            <a:chOff x="1377757" y="1461524"/>
            <a:chExt cx="1309788" cy="1122676"/>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1313" y="1367968"/>
              <a:ext cx="1122676"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535084" y="1430783"/>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747484"/>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grpSp>
        <p:nvGrpSpPr>
          <p:cNvPr id="3" name="Group 2">
            <a:extLst>
              <a:ext uri="{FF2B5EF4-FFF2-40B4-BE49-F238E27FC236}">
                <a16:creationId xmlns:a16="http://schemas.microsoft.com/office/drawing/2014/main" id="{146B2524-7629-4FE5-B3FB-F2DAC3AEE634}"/>
              </a:ext>
            </a:extLst>
          </p:cNvPr>
          <p:cNvGrpSpPr/>
          <p:nvPr/>
        </p:nvGrpSpPr>
        <p:grpSpPr>
          <a:xfrm>
            <a:off x="510461" y="1502717"/>
            <a:ext cx="6239089" cy="3188220"/>
            <a:chOff x="510461" y="1502717"/>
            <a:chExt cx="6239089" cy="3188220"/>
          </a:xfrm>
        </p:grpSpPr>
        <p:grpSp>
          <p:nvGrpSpPr>
            <p:cNvPr id="31" name="Group 30">
              <a:extLst>
                <a:ext uri="{FF2B5EF4-FFF2-40B4-BE49-F238E27FC236}">
                  <a16:creationId xmlns:a16="http://schemas.microsoft.com/office/drawing/2014/main" id="{940B5261-8FB2-462D-9C35-44B61D4A8B31}"/>
                </a:ext>
              </a:extLst>
            </p:cNvPr>
            <p:cNvGrpSpPr/>
            <p:nvPr/>
          </p:nvGrpSpPr>
          <p:grpSpPr>
            <a:xfrm>
              <a:off x="5439762" y="2220201"/>
              <a:ext cx="1309788" cy="1122676"/>
              <a:chOff x="2346341" y="2022862"/>
              <a:chExt cx="1309788" cy="1122676"/>
            </a:xfrm>
          </p:grpSpPr>
          <p:sp>
            <p:nvSpPr>
              <p:cNvPr id="27" name="Freeform 26"/>
              <p:cNvSpPr>
                <a:spLocks noChangeArrowheads="1"/>
              </p:cNvSpPr>
              <p:nvPr/>
            </p:nvSpPr>
            <p:spPr bwMode="auto">
              <a:xfrm rot="5400000" flipH="1">
                <a:off x="2439897" y="1929306"/>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4"/>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5" name="Freeform 24"/>
              <p:cNvSpPr>
                <a:spLocks noChangeArrowheads="1"/>
              </p:cNvSpPr>
              <p:nvPr/>
            </p:nvSpPr>
            <p:spPr bwMode="auto">
              <a:xfrm rot="5400000" flipH="1">
                <a:off x="2503396" y="2001661"/>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dirty="0"/>
              </a:p>
            </p:txBody>
          </p:sp>
          <p:sp>
            <p:nvSpPr>
              <p:cNvPr id="81" name="Rectangle 80"/>
              <p:cNvSpPr/>
              <p:nvPr/>
            </p:nvSpPr>
            <p:spPr>
              <a:xfrm>
                <a:off x="2500174" y="2222462"/>
                <a:ext cx="984584" cy="697531"/>
              </a:xfrm>
              <a:prstGeom prst="rect">
                <a:avLst/>
              </a:prstGeom>
            </p:spPr>
            <p:txBody>
              <a:bodyPr wrap="square">
                <a:normAutofit fontScale="62500" lnSpcReduction="20000"/>
              </a:bodyPr>
              <a:lstStyle/>
              <a:p>
                <a:pPr algn="ctr"/>
                <a:r>
                  <a:rPr lang="en-US" sz="2500" b="1" dirty="0">
                    <a:solidFill>
                      <a:schemeClr val="bg2">
                        <a:lumMod val="10000"/>
                      </a:schemeClr>
                    </a:solidFill>
                  </a:rPr>
                  <a:t>God’s Testing Cycle</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510461" y="1502717"/>
              <a:ext cx="3676977" cy="3188220"/>
            </a:xfrm>
            <a:prstGeom prst="rect">
              <a:avLst/>
            </a:prstGeom>
            <a:noFill/>
          </p:spPr>
          <p:txBody>
            <a:bodyPr wrap="square" rtlCol="0">
              <a:normAutofit fontScale="92500" lnSpcReduction="10000"/>
            </a:bodyPr>
            <a:lstStyle/>
            <a:p>
              <a:r>
                <a:rPr lang="en-US" sz="1800" b="1" dirty="0">
                  <a:solidFill>
                    <a:schemeClr val="bg2">
                      <a:lumMod val="25000"/>
                    </a:schemeClr>
                  </a:solidFill>
                </a:rPr>
                <a:t>Verses 1 and 2 </a:t>
              </a:r>
            </a:p>
            <a:p>
              <a:endParaRPr lang="en-US" sz="1800" b="1" dirty="0">
                <a:solidFill>
                  <a:schemeClr val="bg2">
                    <a:lumMod val="25000"/>
                  </a:schemeClr>
                </a:solidFill>
              </a:endParaRPr>
            </a:p>
            <a:p>
              <a:r>
                <a:rPr lang="en-US" sz="1800" b="1" dirty="0">
                  <a:solidFill>
                    <a:schemeClr val="bg2">
                      <a:lumMod val="25000"/>
                    </a:schemeClr>
                  </a:solidFill>
                </a:rPr>
                <a:t>It has been pointed out that we can observe the “Joshua Cycle”!</a:t>
              </a:r>
            </a:p>
            <a:p>
              <a:endParaRPr lang="en-US" sz="1800" b="1" dirty="0">
                <a:solidFill>
                  <a:schemeClr val="bg2">
                    <a:lumMod val="25000"/>
                  </a:schemeClr>
                </a:solidFill>
              </a:endParaRPr>
            </a:p>
            <a:p>
              <a:pPr marL="285750" indent="-285750">
                <a:buFontTx/>
                <a:buChar char="-"/>
              </a:pPr>
              <a:r>
                <a:rPr lang="en-US" sz="1800" b="1" dirty="0">
                  <a:solidFill>
                    <a:schemeClr val="bg2">
                      <a:lumMod val="25000"/>
                    </a:schemeClr>
                  </a:solidFill>
                </a:rPr>
                <a:t>A battle</a:t>
              </a:r>
            </a:p>
            <a:p>
              <a:pPr marL="285750" indent="-285750">
                <a:buFontTx/>
                <a:buChar char="-"/>
              </a:pPr>
              <a:r>
                <a:rPr lang="en-US" sz="1800" b="1" dirty="0">
                  <a:solidFill>
                    <a:schemeClr val="bg2">
                      <a:lumMod val="25000"/>
                    </a:schemeClr>
                  </a:solidFill>
                </a:rPr>
                <a:t>A recognition of God’s faithfulness</a:t>
              </a:r>
            </a:p>
            <a:p>
              <a:pPr marL="285750" indent="-285750">
                <a:buFontTx/>
                <a:buChar char="-"/>
              </a:pPr>
              <a:r>
                <a:rPr lang="en-US" sz="1800" b="1" dirty="0">
                  <a:solidFill>
                    <a:schemeClr val="bg2">
                      <a:lumMod val="25000"/>
                    </a:schemeClr>
                  </a:solidFill>
                </a:rPr>
                <a:t>The overcoming of temptation</a:t>
              </a:r>
            </a:p>
            <a:p>
              <a:pPr marL="285750" indent="-285750">
                <a:buFontTx/>
                <a:buChar char="-"/>
              </a:pPr>
              <a:r>
                <a:rPr lang="en-US" sz="1800" b="1" dirty="0">
                  <a:solidFill>
                    <a:schemeClr val="bg2">
                      <a:lumMod val="25000"/>
                    </a:schemeClr>
                  </a:solidFill>
                </a:rPr>
                <a:t>Occupation or realization </a:t>
              </a:r>
            </a:p>
            <a:p>
              <a:pPr marL="285750" indent="-285750">
                <a:buFontTx/>
                <a:buChar char="-"/>
              </a:pPr>
              <a:r>
                <a:rPr lang="en-US" sz="1800" b="1" dirty="0">
                  <a:solidFill>
                    <a:schemeClr val="bg2">
                      <a:lumMod val="25000"/>
                    </a:schemeClr>
                  </a:solidFill>
                </a:rPr>
                <a:t>Possession, or Claiming our Inheritance (another battle!)</a:t>
              </a:r>
              <a:br>
                <a:rPr lang="en-US" sz="1800" b="1" dirty="0">
                  <a:solidFill>
                    <a:schemeClr val="bg2">
                      <a:lumMod val="25000"/>
                    </a:schemeClr>
                  </a:solidFill>
                </a:rPr>
              </a:br>
              <a:br>
                <a:rPr lang="en-US" sz="1800" b="1" dirty="0">
                  <a:solidFill>
                    <a:schemeClr val="bg2">
                      <a:lumMod val="25000"/>
                    </a:schemeClr>
                  </a:solidFill>
                </a:rPr>
              </a:br>
              <a:r>
                <a:rPr lang="en-US" sz="1800" b="1" dirty="0">
                  <a:solidFill>
                    <a:schemeClr val="bg2">
                      <a:lumMod val="25000"/>
                    </a:schemeClr>
                  </a:solidFill>
                </a:rPr>
                <a:t>Which phase is most dangerous?</a:t>
              </a:r>
            </a:p>
          </p:txBody>
        </p:sp>
      </p:grpSp>
      <p:sp>
        <p:nvSpPr>
          <p:cNvPr id="90" name="Rectangle 89">
            <a:extLst>
              <a:ext uri="{FF2B5EF4-FFF2-40B4-BE49-F238E27FC236}">
                <a16:creationId xmlns:a16="http://schemas.microsoft.com/office/drawing/2014/main" id="{8659617B-FA19-4C48-A502-8D75A3CA3C85}"/>
              </a:ext>
            </a:extLst>
          </p:cNvPr>
          <p:cNvSpPr/>
          <p:nvPr/>
        </p:nvSpPr>
        <p:spPr>
          <a:xfrm>
            <a:off x="4324172" y="4637986"/>
            <a:ext cx="4196215" cy="307777"/>
          </a:xfrm>
          <a:prstGeom prst="rect">
            <a:avLst/>
          </a:prstGeom>
        </p:spPr>
        <p:txBody>
          <a:bodyPr wrap="none">
            <a:normAutofit/>
          </a:bodyPr>
          <a:lstStyle/>
          <a:p>
            <a:r>
              <a:rPr lang="en-US" sz="1400" i="1" dirty="0">
                <a:solidFill>
                  <a:srgbClr val="C00000"/>
                </a:solidFill>
              </a:rPr>
              <a:t>Application: Can I find myself in the Joshua Cycle?</a:t>
            </a:r>
          </a:p>
        </p:txBody>
      </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92500"/>
          </a:bodyPr>
          <a:lstStyle/>
          <a:p>
            <a:r>
              <a:rPr lang="en-US" sz="2500" dirty="0">
                <a:solidFill>
                  <a:schemeClr val="accent5"/>
                </a:solidFill>
              </a:rPr>
              <a:t>A Closer Look at Some Highlights in Joshua 13</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Tree>
    <p:extLst>
      <p:ext uri="{BB962C8B-B14F-4D97-AF65-F5344CB8AC3E}">
        <p14:creationId xmlns:p14="http://schemas.microsoft.com/office/powerpoint/2010/main" val="25094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499450" y="152419"/>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6" name="Group 75">
            <a:extLst>
              <a:ext uri="{FF2B5EF4-FFF2-40B4-BE49-F238E27FC236}">
                <a16:creationId xmlns:a16="http://schemas.microsoft.com/office/drawing/2014/main" id="{EFA32461-37D7-4DCA-81A5-C439A3480B78}"/>
              </a:ext>
            </a:extLst>
          </p:cNvPr>
          <p:cNvGrpSpPr/>
          <p:nvPr/>
        </p:nvGrpSpPr>
        <p:grpSpPr>
          <a:xfrm>
            <a:off x="4392539" y="1536871"/>
            <a:ext cx="1478422" cy="1245027"/>
            <a:chOff x="1377758" y="1461522"/>
            <a:chExt cx="1309788" cy="1122675"/>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1314" y="1367966"/>
              <a:ext cx="1122675"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516023" y="1448410"/>
              <a:ext cx="995132"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747484"/>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grpSp>
        <p:nvGrpSpPr>
          <p:cNvPr id="31" name="Group 30">
            <a:extLst>
              <a:ext uri="{FF2B5EF4-FFF2-40B4-BE49-F238E27FC236}">
                <a16:creationId xmlns:a16="http://schemas.microsoft.com/office/drawing/2014/main" id="{940B5261-8FB2-462D-9C35-44B61D4A8B31}"/>
              </a:ext>
            </a:extLst>
          </p:cNvPr>
          <p:cNvGrpSpPr/>
          <p:nvPr/>
        </p:nvGrpSpPr>
        <p:grpSpPr>
          <a:xfrm>
            <a:off x="5439762" y="2220201"/>
            <a:ext cx="1309788" cy="1122676"/>
            <a:chOff x="2346341" y="2022862"/>
            <a:chExt cx="1309788" cy="1122676"/>
          </a:xfrm>
        </p:grpSpPr>
        <p:sp>
          <p:nvSpPr>
            <p:cNvPr id="27" name="Freeform 26"/>
            <p:cNvSpPr>
              <a:spLocks noChangeArrowheads="1"/>
            </p:cNvSpPr>
            <p:nvPr/>
          </p:nvSpPr>
          <p:spPr bwMode="auto">
            <a:xfrm rot="5400000" flipH="1">
              <a:off x="2439897" y="1929306"/>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4"/>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5" name="Freeform 24"/>
            <p:cNvSpPr>
              <a:spLocks noChangeArrowheads="1"/>
            </p:cNvSpPr>
            <p:nvPr/>
          </p:nvSpPr>
          <p:spPr bwMode="auto">
            <a:xfrm rot="5400000" flipH="1">
              <a:off x="2503396" y="2001661"/>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dirty="0"/>
            </a:p>
          </p:txBody>
        </p:sp>
        <p:sp>
          <p:nvSpPr>
            <p:cNvPr id="81" name="Rectangle 80"/>
            <p:cNvSpPr/>
            <p:nvPr/>
          </p:nvSpPr>
          <p:spPr>
            <a:xfrm>
              <a:off x="2500174" y="2222462"/>
              <a:ext cx="984584" cy="697531"/>
            </a:xfrm>
            <a:prstGeom prst="rect">
              <a:avLst/>
            </a:prstGeom>
          </p:spPr>
          <p:txBody>
            <a:bodyPr wrap="square">
              <a:normAutofit fontScale="62500" lnSpcReduction="20000"/>
            </a:bodyPr>
            <a:lstStyle/>
            <a:p>
              <a:pPr algn="ctr"/>
              <a:r>
                <a:rPr lang="en-US" sz="2500" b="1" dirty="0">
                  <a:solidFill>
                    <a:schemeClr val="bg2">
                      <a:lumMod val="10000"/>
                    </a:schemeClr>
                  </a:solidFill>
                </a:rPr>
                <a:t>God’s Testing Cycle</a:t>
              </a:r>
            </a:p>
          </p:txBody>
        </p:sp>
      </p:grpSp>
      <p:grpSp>
        <p:nvGrpSpPr>
          <p:cNvPr id="4" name="Group 3">
            <a:extLst>
              <a:ext uri="{FF2B5EF4-FFF2-40B4-BE49-F238E27FC236}">
                <a16:creationId xmlns:a16="http://schemas.microsoft.com/office/drawing/2014/main" id="{668B1104-2A28-4A3A-A2A6-07523755AAFF}"/>
              </a:ext>
            </a:extLst>
          </p:cNvPr>
          <p:cNvGrpSpPr/>
          <p:nvPr/>
        </p:nvGrpSpPr>
        <p:grpSpPr>
          <a:xfrm>
            <a:off x="446682" y="1166505"/>
            <a:ext cx="7273512" cy="3188220"/>
            <a:chOff x="446682" y="1320663"/>
            <a:chExt cx="7273512" cy="3188220"/>
          </a:xfrm>
        </p:grpSpPr>
        <p:grpSp>
          <p:nvGrpSpPr>
            <p:cNvPr id="30" name="Group 29">
              <a:extLst>
                <a:ext uri="{FF2B5EF4-FFF2-40B4-BE49-F238E27FC236}">
                  <a16:creationId xmlns:a16="http://schemas.microsoft.com/office/drawing/2014/main" id="{34463680-F163-4188-9248-3B3DCAEACE34}"/>
                </a:ext>
              </a:extLst>
            </p:cNvPr>
            <p:cNvGrpSpPr/>
            <p:nvPr/>
          </p:nvGrpSpPr>
          <p:grpSpPr>
            <a:xfrm>
              <a:off x="6410406" y="2795759"/>
              <a:ext cx="1309788" cy="1122676"/>
              <a:chOff x="3314924" y="2587619"/>
              <a:chExt cx="1309788" cy="1122676"/>
            </a:xfrm>
          </p:grpSpPr>
          <p:sp>
            <p:nvSpPr>
              <p:cNvPr id="159" name="Freeform 158"/>
              <p:cNvSpPr>
                <a:spLocks noChangeArrowheads="1"/>
              </p:cNvSpPr>
              <p:nvPr/>
            </p:nvSpPr>
            <p:spPr bwMode="auto">
              <a:xfrm rot="5400000">
                <a:off x="3408480" y="2494063"/>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1">
                    <a:lumMod val="60000"/>
                    <a:lumOff val="40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8" name="Freeform 17"/>
              <p:cNvSpPr>
                <a:spLocks noChangeArrowheads="1"/>
              </p:cNvSpPr>
              <p:nvPr/>
            </p:nvSpPr>
            <p:spPr bwMode="auto">
              <a:xfrm rot="5400000">
                <a:off x="3471979" y="2570507"/>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3" name="Rectangle 82"/>
              <p:cNvSpPr/>
              <p:nvPr/>
            </p:nvSpPr>
            <p:spPr>
              <a:xfrm>
                <a:off x="3489203" y="2727916"/>
                <a:ext cx="984584" cy="888021"/>
              </a:xfrm>
              <a:prstGeom prst="rect">
                <a:avLst/>
              </a:prstGeom>
            </p:spPr>
            <p:txBody>
              <a:bodyPr wrap="square">
                <a:normAutofit lnSpcReduction="10000"/>
              </a:bodyPr>
              <a:lstStyle/>
              <a:p>
                <a:pPr algn="ctr"/>
                <a:r>
                  <a:rPr lang="en-US" sz="1400" b="1" dirty="0">
                    <a:solidFill>
                      <a:schemeClr val="bg2">
                        <a:lumMod val="10000"/>
                      </a:schemeClr>
                    </a:solidFill>
                  </a:rPr>
                  <a:t>Another Challenge, Another Promise!</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446682" y="1320663"/>
              <a:ext cx="3869603" cy="3188220"/>
            </a:xfrm>
            <a:prstGeom prst="rect">
              <a:avLst/>
            </a:prstGeom>
            <a:noFill/>
          </p:spPr>
          <p:txBody>
            <a:bodyPr wrap="square" rtlCol="0">
              <a:normAutofit fontScale="85000" lnSpcReduction="20000"/>
            </a:bodyPr>
            <a:lstStyle/>
            <a:p>
              <a:r>
                <a:rPr lang="en-US" sz="1800" b="1" dirty="0">
                  <a:solidFill>
                    <a:schemeClr val="bg2">
                      <a:lumMod val="25000"/>
                    </a:schemeClr>
                  </a:solidFill>
                </a:rPr>
                <a:t>Verses 3- 6</a:t>
              </a:r>
            </a:p>
            <a:p>
              <a:endParaRPr lang="en-US" sz="1800" b="1" dirty="0">
                <a:solidFill>
                  <a:schemeClr val="bg2">
                    <a:lumMod val="25000"/>
                  </a:schemeClr>
                </a:solidFill>
              </a:endParaRPr>
            </a:p>
            <a:p>
              <a:r>
                <a:rPr lang="en-US" sz="1800" b="1" dirty="0">
                  <a:solidFill>
                    <a:schemeClr val="bg2">
                      <a:lumMod val="25000"/>
                    </a:schemeClr>
                  </a:solidFill>
                </a:rPr>
                <a:t>Remember! This could get confusing. Israel has already </a:t>
              </a:r>
              <a:r>
                <a:rPr lang="en-US" sz="1800" b="1" i="1" dirty="0">
                  <a:solidFill>
                    <a:schemeClr val="bg2">
                      <a:lumMod val="25000"/>
                    </a:schemeClr>
                  </a:solidFill>
                </a:rPr>
                <a:t>occupied</a:t>
              </a:r>
              <a:r>
                <a:rPr lang="en-US" sz="1800" b="1" dirty="0">
                  <a:solidFill>
                    <a:schemeClr val="bg2">
                      <a:lumMod val="25000"/>
                    </a:schemeClr>
                  </a:solidFill>
                </a:rPr>
                <a:t> the land nationally. In that respect, she obeyed God completely.</a:t>
              </a:r>
            </a:p>
            <a:p>
              <a:endParaRPr lang="en-US" sz="1800" b="1" dirty="0">
                <a:solidFill>
                  <a:schemeClr val="bg2">
                    <a:lumMod val="25000"/>
                  </a:schemeClr>
                </a:solidFill>
              </a:endParaRPr>
            </a:p>
            <a:p>
              <a:r>
                <a:rPr lang="en-US" sz="1800" b="1" dirty="0">
                  <a:solidFill>
                    <a:schemeClr val="bg2">
                      <a:lumMod val="25000"/>
                    </a:schemeClr>
                  </a:solidFill>
                </a:rPr>
                <a:t>The tribes have not </a:t>
              </a:r>
              <a:r>
                <a:rPr lang="en-US" sz="1800" b="1" i="1" dirty="0">
                  <a:solidFill>
                    <a:schemeClr val="bg2">
                      <a:lumMod val="25000"/>
                    </a:schemeClr>
                  </a:solidFill>
                </a:rPr>
                <a:t>possessed</a:t>
              </a:r>
              <a:r>
                <a:rPr lang="en-US" sz="1800" b="1" dirty="0">
                  <a:solidFill>
                    <a:schemeClr val="bg2">
                      <a:lumMod val="25000"/>
                    </a:schemeClr>
                  </a:solidFill>
                </a:rPr>
                <a:t> their inheritances locally.</a:t>
              </a:r>
            </a:p>
            <a:p>
              <a:endParaRPr lang="en-US" sz="1800" b="1" dirty="0">
                <a:solidFill>
                  <a:schemeClr val="bg2">
                    <a:lumMod val="25000"/>
                  </a:schemeClr>
                </a:solidFill>
              </a:endParaRPr>
            </a:p>
            <a:p>
              <a:r>
                <a:rPr lang="en-US" sz="1800" b="1" dirty="0">
                  <a:solidFill>
                    <a:schemeClr val="bg2">
                      <a:lumMod val="25000"/>
                    </a:schemeClr>
                  </a:solidFill>
                </a:rPr>
                <a:t>God graciously designs His inheritance for each of us and our assemblies and accompanies it with a promise!</a:t>
              </a:r>
            </a:p>
            <a:p>
              <a:endParaRPr lang="en-US" sz="1800" b="1" dirty="0">
                <a:solidFill>
                  <a:schemeClr val="bg2">
                    <a:lumMod val="25000"/>
                  </a:schemeClr>
                </a:solidFill>
              </a:endParaRPr>
            </a:p>
            <a:p>
              <a:r>
                <a:rPr lang="en-US" sz="1800" b="1" dirty="0">
                  <a:solidFill>
                    <a:schemeClr val="bg2">
                      <a:lumMod val="25000"/>
                    </a:schemeClr>
                  </a:solidFill>
                </a:rPr>
                <a:t>We are </a:t>
              </a:r>
              <a:r>
                <a:rPr lang="en-US" sz="1800" b="1" i="1" dirty="0">
                  <a:solidFill>
                    <a:schemeClr val="bg2">
                      <a:lumMod val="25000"/>
                    </a:schemeClr>
                  </a:solidFill>
                </a:rPr>
                <a:t>commanded</a:t>
              </a:r>
              <a:r>
                <a:rPr lang="en-US" sz="1800" b="1" dirty="0">
                  <a:solidFill>
                    <a:schemeClr val="bg2">
                      <a:lumMod val="25000"/>
                    </a:schemeClr>
                  </a:solidFill>
                </a:rPr>
                <a:t> to appropriate </a:t>
              </a:r>
              <a:r>
                <a:rPr lang="en-US" sz="1800" b="1" i="1" u="sng" dirty="0">
                  <a:solidFill>
                    <a:schemeClr val="bg2">
                      <a:lumMod val="25000"/>
                    </a:schemeClr>
                  </a:solidFill>
                </a:rPr>
                <a:t>our</a:t>
              </a:r>
              <a:r>
                <a:rPr lang="en-US" sz="1800" b="1" dirty="0">
                  <a:solidFill>
                    <a:schemeClr val="bg2">
                      <a:lumMod val="25000"/>
                    </a:schemeClr>
                  </a:solidFill>
                </a:rPr>
                <a:t> inheritance. When we do not, we always fall back into the same cycle of disobedience.</a:t>
              </a:r>
            </a:p>
          </p:txBody>
        </p:sp>
      </p:grpSp>
      <p:sp>
        <p:nvSpPr>
          <p:cNvPr id="90" name="Rectangle 89">
            <a:extLst>
              <a:ext uri="{FF2B5EF4-FFF2-40B4-BE49-F238E27FC236}">
                <a16:creationId xmlns:a16="http://schemas.microsoft.com/office/drawing/2014/main" id="{8659617B-FA19-4C48-A502-8D75A3CA3C85}"/>
              </a:ext>
            </a:extLst>
          </p:cNvPr>
          <p:cNvSpPr/>
          <p:nvPr/>
        </p:nvSpPr>
        <p:spPr>
          <a:xfrm>
            <a:off x="2967912" y="4516842"/>
            <a:ext cx="5842802" cy="523102"/>
          </a:xfrm>
          <a:prstGeom prst="rect">
            <a:avLst/>
          </a:prstGeom>
        </p:spPr>
        <p:txBody>
          <a:bodyPr wrap="none">
            <a:normAutofit/>
          </a:bodyPr>
          <a:lstStyle/>
          <a:p>
            <a:r>
              <a:rPr lang="en-US" sz="1400" i="1" dirty="0">
                <a:solidFill>
                  <a:srgbClr val="C00000"/>
                </a:solidFill>
              </a:rPr>
              <a:t>Application: Am I </a:t>
            </a:r>
            <a:r>
              <a:rPr lang="en-US" sz="1400" i="1" u="sng" dirty="0">
                <a:solidFill>
                  <a:srgbClr val="C00000"/>
                </a:solidFill>
              </a:rPr>
              <a:t>content</a:t>
            </a:r>
            <a:r>
              <a:rPr lang="en-US" sz="1400" i="1" dirty="0">
                <a:solidFill>
                  <a:srgbClr val="C00000"/>
                </a:solidFill>
              </a:rPr>
              <a:t> (with attending a doctrinally sound church) or am I </a:t>
            </a:r>
          </a:p>
          <a:p>
            <a:r>
              <a:rPr lang="en-US" sz="1400" i="1" u="sng" dirty="0">
                <a:solidFill>
                  <a:srgbClr val="C00000"/>
                </a:solidFill>
              </a:rPr>
              <a:t>intent</a:t>
            </a:r>
            <a:r>
              <a:rPr lang="en-US" sz="1400" i="1" dirty="0">
                <a:solidFill>
                  <a:srgbClr val="C00000"/>
                </a:solidFill>
              </a:rPr>
              <a:t> on claiming my Designer inheritance?</a:t>
            </a:r>
          </a:p>
        </p:txBody>
      </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92500"/>
          </a:bodyPr>
          <a:lstStyle/>
          <a:p>
            <a:r>
              <a:rPr lang="en-US" sz="2500" dirty="0">
                <a:solidFill>
                  <a:schemeClr val="accent5"/>
                </a:solidFill>
              </a:rPr>
              <a:t>A Closer Look at Some Highlights in Joshua 13</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Tree>
    <p:extLst>
      <p:ext uri="{BB962C8B-B14F-4D97-AF65-F5344CB8AC3E}">
        <p14:creationId xmlns:p14="http://schemas.microsoft.com/office/powerpoint/2010/main" val="33744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72704" y="295053"/>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6" name="Group 75">
            <a:extLst>
              <a:ext uri="{FF2B5EF4-FFF2-40B4-BE49-F238E27FC236}">
                <a16:creationId xmlns:a16="http://schemas.microsoft.com/office/drawing/2014/main" id="{EFA32461-37D7-4DCA-81A5-C439A3480B78}"/>
              </a:ext>
            </a:extLst>
          </p:cNvPr>
          <p:cNvGrpSpPr/>
          <p:nvPr/>
        </p:nvGrpSpPr>
        <p:grpSpPr>
          <a:xfrm>
            <a:off x="4392539" y="1536871"/>
            <a:ext cx="1393015" cy="1221913"/>
            <a:chOff x="1377758" y="1461522"/>
            <a:chExt cx="1309788" cy="1122675"/>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1314" y="1367966"/>
              <a:ext cx="1122675"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520613" y="1388856"/>
              <a:ext cx="1060057" cy="1235093"/>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889195"/>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grpSp>
        <p:nvGrpSpPr>
          <p:cNvPr id="31" name="Group 30">
            <a:extLst>
              <a:ext uri="{FF2B5EF4-FFF2-40B4-BE49-F238E27FC236}">
                <a16:creationId xmlns:a16="http://schemas.microsoft.com/office/drawing/2014/main" id="{940B5261-8FB2-462D-9C35-44B61D4A8B31}"/>
              </a:ext>
            </a:extLst>
          </p:cNvPr>
          <p:cNvGrpSpPr/>
          <p:nvPr/>
        </p:nvGrpSpPr>
        <p:grpSpPr>
          <a:xfrm>
            <a:off x="5439762" y="2220201"/>
            <a:ext cx="1309788" cy="1122676"/>
            <a:chOff x="2346341" y="2022862"/>
            <a:chExt cx="1309788" cy="1122676"/>
          </a:xfrm>
        </p:grpSpPr>
        <p:sp>
          <p:nvSpPr>
            <p:cNvPr id="27" name="Freeform 26"/>
            <p:cNvSpPr>
              <a:spLocks noChangeArrowheads="1"/>
            </p:cNvSpPr>
            <p:nvPr/>
          </p:nvSpPr>
          <p:spPr bwMode="auto">
            <a:xfrm rot="5400000" flipH="1">
              <a:off x="2439897" y="1929306"/>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4"/>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5" name="Freeform 24"/>
            <p:cNvSpPr>
              <a:spLocks noChangeArrowheads="1"/>
            </p:cNvSpPr>
            <p:nvPr/>
          </p:nvSpPr>
          <p:spPr bwMode="auto">
            <a:xfrm rot="5400000" flipH="1">
              <a:off x="2503396" y="2001661"/>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dirty="0"/>
            </a:p>
          </p:txBody>
        </p:sp>
        <p:sp>
          <p:nvSpPr>
            <p:cNvPr id="81" name="Rectangle 80"/>
            <p:cNvSpPr/>
            <p:nvPr/>
          </p:nvSpPr>
          <p:spPr>
            <a:xfrm>
              <a:off x="2500174" y="2222462"/>
              <a:ext cx="984584" cy="697531"/>
            </a:xfrm>
            <a:prstGeom prst="rect">
              <a:avLst/>
            </a:prstGeom>
          </p:spPr>
          <p:txBody>
            <a:bodyPr wrap="square">
              <a:normAutofit fontScale="62500" lnSpcReduction="20000"/>
            </a:bodyPr>
            <a:lstStyle/>
            <a:p>
              <a:pPr algn="ctr"/>
              <a:r>
                <a:rPr lang="en-US" sz="2500" b="1" dirty="0">
                  <a:solidFill>
                    <a:schemeClr val="bg2">
                      <a:lumMod val="10000"/>
                    </a:schemeClr>
                  </a:solidFill>
                </a:rPr>
                <a:t>God’s Testing Cycle</a:t>
              </a:r>
            </a:p>
          </p:txBody>
        </p:sp>
      </p:grpSp>
      <p:grpSp>
        <p:nvGrpSpPr>
          <p:cNvPr id="4" name="Group 3">
            <a:extLst>
              <a:ext uri="{FF2B5EF4-FFF2-40B4-BE49-F238E27FC236}">
                <a16:creationId xmlns:a16="http://schemas.microsoft.com/office/drawing/2014/main" id="{4CAEC01F-DC11-4F40-B132-6F1E439A29C9}"/>
              </a:ext>
            </a:extLst>
          </p:cNvPr>
          <p:cNvGrpSpPr/>
          <p:nvPr/>
        </p:nvGrpSpPr>
        <p:grpSpPr>
          <a:xfrm>
            <a:off x="510461" y="1502717"/>
            <a:ext cx="7209460" cy="3188220"/>
            <a:chOff x="510461" y="1502717"/>
            <a:chExt cx="7209460" cy="3188220"/>
          </a:xfrm>
        </p:grpSpPr>
        <p:grpSp>
          <p:nvGrpSpPr>
            <p:cNvPr id="80" name="Group 79">
              <a:extLst>
                <a:ext uri="{FF2B5EF4-FFF2-40B4-BE49-F238E27FC236}">
                  <a16:creationId xmlns:a16="http://schemas.microsoft.com/office/drawing/2014/main" id="{E6E75133-578D-44FE-AA89-DA30D39C79DB}"/>
                </a:ext>
              </a:extLst>
            </p:cNvPr>
            <p:cNvGrpSpPr/>
            <p:nvPr/>
          </p:nvGrpSpPr>
          <p:grpSpPr>
            <a:xfrm>
              <a:off x="6410133" y="1648541"/>
              <a:ext cx="1309788" cy="1122676"/>
              <a:chOff x="3320429" y="1461524"/>
              <a:chExt cx="1309788" cy="1122676"/>
            </a:xfrm>
          </p:grpSpPr>
          <p:sp>
            <p:nvSpPr>
              <p:cNvPr id="86" name="Freeform 27">
                <a:extLst>
                  <a:ext uri="{FF2B5EF4-FFF2-40B4-BE49-F238E27FC236}">
                    <a16:creationId xmlns:a16="http://schemas.microsoft.com/office/drawing/2014/main" id="{568F6EFD-7932-414E-A63E-9311359FC591}"/>
                  </a:ext>
                </a:extLst>
              </p:cNvPr>
              <p:cNvSpPr>
                <a:spLocks noChangeArrowheads="1"/>
              </p:cNvSpPr>
              <p:nvPr/>
            </p:nvSpPr>
            <p:spPr bwMode="auto">
              <a:xfrm rot="5400000" flipH="1">
                <a:off x="3413985" y="1367968"/>
                <a:ext cx="1122676" cy="13097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noFill/>
              <a:ln w="31750" cap="flat">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87" name="Freeform 23">
                <a:extLst>
                  <a:ext uri="{FF2B5EF4-FFF2-40B4-BE49-F238E27FC236}">
                    <a16:creationId xmlns:a16="http://schemas.microsoft.com/office/drawing/2014/main" id="{469394B4-50B9-4116-9190-32DA8CAC58BE}"/>
                  </a:ext>
                </a:extLst>
              </p:cNvPr>
              <p:cNvSpPr>
                <a:spLocks noChangeArrowheads="1"/>
              </p:cNvSpPr>
              <p:nvPr/>
            </p:nvSpPr>
            <p:spPr bwMode="auto">
              <a:xfrm rot="5400000" flipH="1">
                <a:off x="3474452" y="1441718"/>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8" name="Rectangle 87">
                <a:extLst>
                  <a:ext uri="{FF2B5EF4-FFF2-40B4-BE49-F238E27FC236}">
                    <a16:creationId xmlns:a16="http://schemas.microsoft.com/office/drawing/2014/main" id="{7BC3679A-E029-41A6-ADBB-2CCA0AD43F9B}"/>
                  </a:ext>
                </a:extLst>
              </p:cNvPr>
              <p:cNvSpPr/>
              <p:nvPr/>
            </p:nvSpPr>
            <p:spPr>
              <a:xfrm>
                <a:off x="3486228" y="1707622"/>
                <a:ext cx="984584" cy="634877"/>
              </a:xfrm>
              <a:prstGeom prst="rect">
                <a:avLst/>
              </a:prstGeom>
            </p:spPr>
            <p:txBody>
              <a:bodyPr wrap="square">
                <a:normAutofit fontScale="92500" lnSpcReduction="10000"/>
              </a:bodyPr>
              <a:lstStyle/>
              <a:p>
                <a:pPr algn="ctr"/>
                <a:r>
                  <a:rPr lang="en-US" sz="1400" b="1" dirty="0">
                    <a:solidFill>
                      <a:schemeClr val="bg2">
                        <a:lumMod val="10000"/>
                      </a:schemeClr>
                    </a:solidFill>
                  </a:rPr>
                  <a:t>The East Side Inheritors</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510461" y="1502717"/>
              <a:ext cx="3676977" cy="3188220"/>
            </a:xfrm>
            <a:prstGeom prst="rect">
              <a:avLst/>
            </a:prstGeom>
            <a:noFill/>
          </p:spPr>
          <p:txBody>
            <a:bodyPr wrap="square" rtlCol="0">
              <a:normAutofit fontScale="92500" lnSpcReduction="10000"/>
            </a:bodyPr>
            <a:lstStyle/>
            <a:p>
              <a:r>
                <a:rPr lang="en-US" sz="1800" b="1" dirty="0">
                  <a:solidFill>
                    <a:schemeClr val="bg2">
                      <a:lumMod val="25000"/>
                    </a:schemeClr>
                  </a:solidFill>
                </a:rPr>
                <a:t>Verses 8 – </a:t>
              </a:r>
              <a:r>
                <a:rPr lang="en-US" sz="1800" i="1" dirty="0">
                  <a:solidFill>
                    <a:schemeClr val="bg2">
                      <a:lumMod val="25000"/>
                    </a:schemeClr>
                  </a:solidFill>
                </a:rPr>
                <a:t>“Of all sad words of tongue or pen…”  </a:t>
              </a:r>
              <a:r>
                <a:rPr lang="en-US" sz="1200" i="1" dirty="0">
                  <a:solidFill>
                    <a:schemeClr val="bg2">
                      <a:lumMod val="25000"/>
                    </a:schemeClr>
                  </a:solidFill>
                </a:rPr>
                <a:t>- Whittier 1856</a:t>
              </a:r>
            </a:p>
            <a:p>
              <a:endParaRPr lang="en-US" sz="1800" i="1" dirty="0">
                <a:solidFill>
                  <a:schemeClr val="bg2">
                    <a:lumMod val="25000"/>
                  </a:schemeClr>
                </a:solidFill>
              </a:endParaRPr>
            </a:p>
            <a:p>
              <a:r>
                <a:rPr lang="en-US" sz="1800" b="1" dirty="0">
                  <a:solidFill>
                    <a:schemeClr val="bg2">
                      <a:lumMod val="25000"/>
                    </a:schemeClr>
                  </a:solidFill>
                </a:rPr>
                <a:t>Unwilling to wait for God’s provision in God’s time, these folks requested an advance lump sum settlement from the “lottery.” </a:t>
              </a:r>
            </a:p>
            <a:p>
              <a:endParaRPr lang="en-US" sz="1800" b="1" dirty="0">
                <a:solidFill>
                  <a:schemeClr val="bg2">
                    <a:lumMod val="25000"/>
                  </a:schemeClr>
                </a:solidFill>
              </a:endParaRPr>
            </a:p>
            <a:p>
              <a:r>
                <a:rPr lang="en-US" sz="1800" b="1" dirty="0">
                  <a:solidFill>
                    <a:schemeClr val="bg2">
                      <a:lumMod val="25000"/>
                    </a:schemeClr>
                  </a:solidFill>
                </a:rPr>
                <a:t>In this teacher’s understanding: God allowed this so that we may all learn the long-term consequences of “settling” (pardon the pun) for less than God’s best. </a:t>
              </a:r>
            </a:p>
            <a:p>
              <a:endParaRPr lang="en-US" sz="1800" b="1" dirty="0">
                <a:solidFill>
                  <a:schemeClr val="bg2">
                    <a:lumMod val="25000"/>
                  </a:schemeClr>
                </a:solidFill>
              </a:endParaRPr>
            </a:p>
            <a:p>
              <a:endParaRPr lang="en-US" sz="1800" b="1" dirty="0">
                <a:solidFill>
                  <a:schemeClr val="bg2">
                    <a:lumMod val="25000"/>
                  </a:schemeClr>
                </a:solidFill>
              </a:endParaRPr>
            </a:p>
          </p:txBody>
        </p:sp>
      </p:grpSp>
      <p:sp>
        <p:nvSpPr>
          <p:cNvPr id="90" name="Rectangle 89">
            <a:extLst>
              <a:ext uri="{FF2B5EF4-FFF2-40B4-BE49-F238E27FC236}">
                <a16:creationId xmlns:a16="http://schemas.microsoft.com/office/drawing/2014/main" id="{8659617B-FA19-4C48-A502-8D75A3CA3C85}"/>
              </a:ext>
            </a:extLst>
          </p:cNvPr>
          <p:cNvSpPr/>
          <p:nvPr/>
        </p:nvSpPr>
        <p:spPr>
          <a:xfrm>
            <a:off x="3185726" y="4555577"/>
            <a:ext cx="3541675" cy="307777"/>
          </a:xfrm>
          <a:prstGeom prst="rect">
            <a:avLst/>
          </a:prstGeom>
        </p:spPr>
        <p:txBody>
          <a:bodyPr wrap="none">
            <a:normAutofit/>
          </a:bodyPr>
          <a:lstStyle/>
          <a:p>
            <a:r>
              <a:rPr lang="en-US" sz="1400" i="1" dirty="0">
                <a:solidFill>
                  <a:srgbClr val="C00000"/>
                </a:solidFill>
              </a:rPr>
              <a:t>Application: Will I settle early for second best, or wait patiently for God’s best?</a:t>
            </a:r>
          </a:p>
        </p:txBody>
      </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92500"/>
          </a:bodyPr>
          <a:lstStyle/>
          <a:p>
            <a:r>
              <a:rPr lang="en-US" sz="2500" dirty="0">
                <a:solidFill>
                  <a:schemeClr val="accent5"/>
                </a:solidFill>
              </a:rPr>
              <a:t>A Closer Look at Some Highlights in Joshua 13</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
        <p:nvSpPr>
          <p:cNvPr id="75" name="Freeform 158">
            <a:extLst>
              <a:ext uri="{FF2B5EF4-FFF2-40B4-BE49-F238E27FC236}">
                <a16:creationId xmlns:a16="http://schemas.microsoft.com/office/drawing/2014/main" id="{6CE42F85-C0CF-4C0D-AE44-96166BA7293B}"/>
              </a:ext>
            </a:extLst>
          </p:cNvPr>
          <p:cNvSpPr>
            <a:spLocks noChangeArrowheads="1"/>
          </p:cNvSpPr>
          <p:nvPr/>
        </p:nvSpPr>
        <p:spPr bwMode="auto">
          <a:xfrm rot="5400000">
            <a:off x="6503962" y="2702203"/>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1">
                <a:lumMod val="60000"/>
                <a:lumOff val="40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84" name="Freeform 17">
            <a:extLst>
              <a:ext uri="{FF2B5EF4-FFF2-40B4-BE49-F238E27FC236}">
                <a16:creationId xmlns:a16="http://schemas.microsoft.com/office/drawing/2014/main" id="{C7C5FEA3-D1A5-46EC-8348-78AAFEEB7018}"/>
              </a:ext>
            </a:extLst>
          </p:cNvPr>
          <p:cNvSpPr>
            <a:spLocks noChangeArrowheads="1"/>
          </p:cNvSpPr>
          <p:nvPr/>
        </p:nvSpPr>
        <p:spPr bwMode="auto">
          <a:xfrm rot="5400000">
            <a:off x="6567461" y="2778647"/>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2" name="Rectangle 81">
            <a:extLst>
              <a:ext uri="{FF2B5EF4-FFF2-40B4-BE49-F238E27FC236}">
                <a16:creationId xmlns:a16="http://schemas.microsoft.com/office/drawing/2014/main" id="{FC85CCE0-6C07-48EB-B53E-26D99FF8C854}"/>
              </a:ext>
            </a:extLst>
          </p:cNvPr>
          <p:cNvSpPr/>
          <p:nvPr/>
        </p:nvSpPr>
        <p:spPr>
          <a:xfrm>
            <a:off x="6584685" y="2936056"/>
            <a:ext cx="984584" cy="888021"/>
          </a:xfrm>
          <a:prstGeom prst="rect">
            <a:avLst/>
          </a:prstGeom>
        </p:spPr>
        <p:txBody>
          <a:bodyPr wrap="square">
            <a:normAutofit lnSpcReduction="10000"/>
          </a:bodyPr>
          <a:lstStyle/>
          <a:p>
            <a:pPr algn="ctr"/>
            <a:r>
              <a:rPr lang="en-US" sz="1400" b="1" dirty="0">
                <a:solidFill>
                  <a:schemeClr val="bg2">
                    <a:lumMod val="10000"/>
                  </a:schemeClr>
                </a:solidFill>
              </a:rPr>
              <a:t>Another Challenge, Another Promise!</a:t>
            </a:r>
          </a:p>
        </p:txBody>
      </p:sp>
    </p:spTree>
    <p:extLst>
      <p:ext uri="{BB962C8B-B14F-4D97-AF65-F5344CB8AC3E}">
        <p14:creationId xmlns:p14="http://schemas.microsoft.com/office/powerpoint/2010/main" val="16728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flipH="1">
            <a:off x="572704" y="295053"/>
            <a:ext cx="586060" cy="913440"/>
            <a:chOff x="4451549" y="734712"/>
            <a:chExt cx="2290833" cy="3635791"/>
          </a:xfrm>
          <a:gradFill flip="none" rotWithShape="1">
            <a:gsLst>
              <a:gs pos="0">
                <a:schemeClr val="tx2">
                  <a:lumMod val="60000"/>
                  <a:lumOff val="40000"/>
                </a:schemeClr>
              </a:gs>
              <a:gs pos="46000">
                <a:schemeClr val="tx2">
                  <a:lumMod val="75000"/>
                </a:schemeClr>
              </a:gs>
              <a:gs pos="100000">
                <a:schemeClr val="tx2">
                  <a:lumMod val="75000"/>
                </a:schemeClr>
              </a:gs>
            </a:gsLst>
            <a:path path="circle">
              <a:fillToRect l="50000" t="130000" r="50000" b="-30000"/>
            </a:path>
            <a:tileRect/>
          </a:gradFill>
          <a:effectLst>
            <a:outerShdw blurRad="50800" dist="38100" dir="2700000" algn="tl" rotWithShape="0">
              <a:prstClr val="black">
                <a:alpha val="40000"/>
              </a:prstClr>
            </a:outerShdw>
          </a:effectLst>
        </p:grpSpPr>
        <p:grpSp>
          <p:nvGrpSpPr>
            <p:cNvPr id="16" name="Group 15"/>
            <p:cNvGrpSpPr/>
            <p:nvPr/>
          </p:nvGrpSpPr>
          <p:grpSpPr>
            <a:xfrm rot="1364643">
              <a:off x="4451549" y="3167539"/>
              <a:ext cx="1093296" cy="205013"/>
              <a:chOff x="4433453" y="3360660"/>
              <a:chExt cx="1093296" cy="205013"/>
            </a:xfrm>
            <a:grpFill/>
          </p:grpSpPr>
          <p:sp>
            <p:nvSpPr>
              <p:cNvPr id="65" name="Rectangle 64"/>
              <p:cNvSpPr/>
              <p:nvPr/>
            </p:nvSpPr>
            <p:spPr>
              <a:xfrm>
                <a:off x="4605505" y="3405078"/>
                <a:ext cx="783410" cy="1605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4" name="Rectangle 63"/>
              <p:cNvSpPr/>
              <p:nvPr/>
            </p:nvSpPr>
            <p:spPr>
              <a:xfrm>
                <a:off x="4433453" y="3360660"/>
                <a:ext cx="1093296" cy="61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13" name="Snip Same Side Corner Rectangle 12"/>
            <p:cNvSpPr/>
            <p:nvPr/>
          </p:nvSpPr>
          <p:spPr>
            <a:xfrm>
              <a:off x="5443519" y="3514751"/>
              <a:ext cx="755608" cy="795554"/>
            </a:xfrm>
            <a:prstGeom prst="snip2SameRect">
              <a:avLst>
                <a:gd name="adj1" fmla="val 3125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en-US"/>
            </a:p>
          </p:txBody>
        </p:sp>
        <p:grpSp>
          <p:nvGrpSpPr>
            <p:cNvPr id="8" name="Group 7"/>
            <p:cNvGrpSpPr/>
            <p:nvPr/>
          </p:nvGrpSpPr>
          <p:grpSpPr>
            <a:xfrm rot="1348658">
              <a:off x="5028920" y="734712"/>
              <a:ext cx="957876" cy="2336136"/>
              <a:chOff x="4913998" y="855539"/>
              <a:chExt cx="957876" cy="2336136"/>
            </a:xfrm>
            <a:grpFill/>
          </p:grpSpPr>
          <p:grpSp>
            <p:nvGrpSpPr>
              <p:cNvPr id="6" name="Group 5"/>
              <p:cNvGrpSpPr/>
              <p:nvPr/>
            </p:nvGrpSpPr>
            <p:grpSpPr>
              <a:xfrm>
                <a:off x="5261641" y="2719646"/>
                <a:ext cx="235712" cy="472029"/>
                <a:chOff x="4985726" y="2939063"/>
                <a:chExt cx="235712" cy="472029"/>
              </a:xfrm>
              <a:grpFill/>
            </p:grpSpPr>
            <p:sp>
              <p:nvSpPr>
                <p:cNvPr id="41" name="Rectangle 40"/>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0" name="Rectangle 39"/>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7" name="Group 6"/>
              <p:cNvGrpSpPr/>
              <p:nvPr/>
            </p:nvGrpSpPr>
            <p:grpSpPr>
              <a:xfrm>
                <a:off x="4913998" y="855539"/>
                <a:ext cx="957876" cy="2219441"/>
                <a:chOff x="4913998" y="855539"/>
                <a:chExt cx="957876" cy="2219441"/>
              </a:xfrm>
              <a:grpFill/>
            </p:grpSpPr>
            <p:sp>
              <p:nvSpPr>
                <p:cNvPr id="5" name="Rectangle 4"/>
                <p:cNvSpPr/>
                <p:nvPr/>
              </p:nvSpPr>
              <p:spPr>
                <a:xfrm>
                  <a:off x="5154706" y="914400"/>
                  <a:ext cx="467178" cy="1668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7" name="Rectangle 36"/>
                <p:cNvSpPr/>
                <p:nvPr/>
              </p:nvSpPr>
              <p:spPr>
                <a:xfrm>
                  <a:off x="5088798" y="855539"/>
                  <a:ext cx="598994" cy="83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8" name="Rectangle 37"/>
                <p:cNvSpPr/>
                <p:nvPr/>
              </p:nvSpPr>
              <p:spPr>
                <a:xfrm>
                  <a:off x="5088798" y="1683782"/>
                  <a:ext cx="598994" cy="194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9" name="Rectangle 38"/>
                <p:cNvSpPr/>
                <p:nvPr/>
              </p:nvSpPr>
              <p:spPr>
                <a:xfrm>
                  <a:off x="4985725" y="2486255"/>
                  <a:ext cx="787545"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nvGrpSpPr>
                <p:cNvPr id="43" name="Group 42"/>
                <p:cNvGrpSpPr/>
                <p:nvPr/>
              </p:nvGrpSpPr>
              <p:grpSpPr>
                <a:xfrm rot="1080731">
                  <a:off x="5010859" y="2602950"/>
                  <a:ext cx="235712" cy="472029"/>
                  <a:chOff x="4985726" y="2939063"/>
                  <a:chExt cx="235712" cy="472029"/>
                </a:xfrm>
                <a:grpFill/>
              </p:grpSpPr>
              <p:sp>
                <p:nvSpPr>
                  <p:cNvPr id="45" name="Rectangle 44"/>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4" name="Rectangle 43"/>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46" name="Group 45"/>
                <p:cNvGrpSpPr/>
                <p:nvPr/>
              </p:nvGrpSpPr>
              <p:grpSpPr>
                <a:xfrm rot="20519269" flipH="1">
                  <a:off x="5514936" y="2602951"/>
                  <a:ext cx="235712" cy="472029"/>
                  <a:chOff x="4985726" y="2939063"/>
                  <a:chExt cx="235712" cy="472029"/>
                </a:xfrm>
                <a:grpFill/>
              </p:grpSpPr>
              <p:sp>
                <p:nvSpPr>
                  <p:cNvPr id="48" name="Rectangle 47"/>
                  <p:cNvSpPr/>
                  <p:nvPr/>
                </p:nvSpPr>
                <p:spPr>
                  <a:xfrm>
                    <a:off x="5035775" y="3080111"/>
                    <a:ext cx="135614"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46"/>
                  <p:cNvSpPr/>
                  <p:nvPr/>
                </p:nvSpPr>
                <p:spPr>
                  <a:xfrm>
                    <a:off x="4985726" y="2939063"/>
                    <a:ext cx="235712" cy="330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49" name="Rectangle 48"/>
                <p:cNvSpPr/>
                <p:nvPr/>
              </p:nvSpPr>
              <p:spPr>
                <a:xfrm>
                  <a:off x="4913998" y="2717838"/>
                  <a:ext cx="957876" cy="119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grpSp>
          <p:nvGrpSpPr>
            <p:cNvPr id="11" name="Group 10"/>
            <p:cNvGrpSpPr/>
            <p:nvPr/>
          </p:nvGrpSpPr>
          <p:grpSpPr>
            <a:xfrm>
              <a:off x="4663639" y="1465960"/>
              <a:ext cx="2078743" cy="2395433"/>
              <a:chOff x="4548717" y="1586787"/>
              <a:chExt cx="2078743" cy="2395433"/>
            </a:xfrm>
            <a:grpFill/>
          </p:grpSpPr>
          <p:sp>
            <p:nvSpPr>
              <p:cNvPr id="9" name="Block Arc 8"/>
              <p:cNvSpPr/>
              <p:nvPr/>
            </p:nvSpPr>
            <p:spPr>
              <a:xfrm rot="5400000">
                <a:off x="4548717" y="1759042"/>
                <a:ext cx="2078743" cy="2078743"/>
              </a:xfrm>
              <a:prstGeom prst="blockArc">
                <a:avLst>
                  <a:gd name="adj1" fmla="val 10800000"/>
                  <a:gd name="adj2" fmla="val 20752678"/>
                  <a:gd name="adj3" fmla="val 164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a:solidFill>
                    <a:schemeClr val="tx1"/>
                  </a:solidFill>
                </a:endParaRPr>
              </a:p>
            </p:txBody>
          </p:sp>
          <p:sp>
            <p:nvSpPr>
              <p:cNvPr id="10" name="Oval 9"/>
              <p:cNvSpPr/>
              <p:nvPr/>
            </p:nvSpPr>
            <p:spPr>
              <a:xfrm>
                <a:off x="5369089" y="1586787"/>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4" name="Oval 53"/>
              <p:cNvSpPr/>
              <p:nvPr/>
            </p:nvSpPr>
            <p:spPr>
              <a:xfrm>
                <a:off x="5458379" y="1676360"/>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5" name="Oval 54"/>
              <p:cNvSpPr/>
              <p:nvPr/>
            </p:nvSpPr>
            <p:spPr>
              <a:xfrm>
                <a:off x="5369089" y="3351266"/>
                <a:ext cx="630954" cy="6309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56" name="Oval 55"/>
              <p:cNvSpPr/>
              <p:nvPr/>
            </p:nvSpPr>
            <p:spPr>
              <a:xfrm>
                <a:off x="5458379" y="3440839"/>
                <a:ext cx="448490" cy="448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sp>
          <p:nvSpPr>
            <p:cNvPr id="61" name="Rectangle 60"/>
            <p:cNvSpPr/>
            <p:nvPr/>
          </p:nvSpPr>
          <p:spPr>
            <a:xfrm>
              <a:off x="4696835" y="3950966"/>
              <a:ext cx="94483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2" name="Rectangle 61"/>
            <p:cNvSpPr/>
            <p:nvPr/>
          </p:nvSpPr>
          <p:spPr>
            <a:xfrm>
              <a:off x="4575727" y="3841521"/>
              <a:ext cx="717143"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63" name="Rectangle 62"/>
            <p:cNvSpPr/>
            <p:nvPr/>
          </p:nvSpPr>
          <p:spPr>
            <a:xfrm>
              <a:off x="5293803" y="4128544"/>
              <a:ext cx="1068706" cy="223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14" name="Rectangle 13"/>
            <p:cNvSpPr/>
            <p:nvPr/>
          </p:nvSpPr>
          <p:spPr>
            <a:xfrm>
              <a:off x="4696835" y="4230053"/>
              <a:ext cx="1889672" cy="140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grpSp>
      <p:grpSp>
        <p:nvGrpSpPr>
          <p:cNvPr id="80" name="Group 79">
            <a:extLst>
              <a:ext uri="{FF2B5EF4-FFF2-40B4-BE49-F238E27FC236}">
                <a16:creationId xmlns:a16="http://schemas.microsoft.com/office/drawing/2014/main" id="{E6E75133-578D-44FE-AA89-DA30D39C79DB}"/>
              </a:ext>
            </a:extLst>
          </p:cNvPr>
          <p:cNvGrpSpPr/>
          <p:nvPr/>
        </p:nvGrpSpPr>
        <p:grpSpPr>
          <a:xfrm>
            <a:off x="6410133" y="1648541"/>
            <a:ext cx="1309788" cy="1122676"/>
            <a:chOff x="3320429" y="1461524"/>
            <a:chExt cx="1309788" cy="1122676"/>
          </a:xfrm>
        </p:grpSpPr>
        <p:sp>
          <p:nvSpPr>
            <p:cNvPr id="86" name="Freeform 27">
              <a:extLst>
                <a:ext uri="{FF2B5EF4-FFF2-40B4-BE49-F238E27FC236}">
                  <a16:creationId xmlns:a16="http://schemas.microsoft.com/office/drawing/2014/main" id="{568F6EFD-7932-414E-A63E-9311359FC591}"/>
                </a:ext>
              </a:extLst>
            </p:cNvPr>
            <p:cNvSpPr>
              <a:spLocks noChangeArrowheads="1"/>
            </p:cNvSpPr>
            <p:nvPr/>
          </p:nvSpPr>
          <p:spPr bwMode="auto">
            <a:xfrm rot="5400000" flipH="1">
              <a:off x="3413985" y="1367968"/>
              <a:ext cx="1122676" cy="13097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noFill/>
            <a:ln w="31750" cap="flat">
              <a:solidFill>
                <a:schemeClr val="accent2"/>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87" name="Freeform 23">
              <a:extLst>
                <a:ext uri="{FF2B5EF4-FFF2-40B4-BE49-F238E27FC236}">
                  <a16:creationId xmlns:a16="http://schemas.microsoft.com/office/drawing/2014/main" id="{469394B4-50B9-4116-9190-32DA8CAC58BE}"/>
                </a:ext>
              </a:extLst>
            </p:cNvPr>
            <p:cNvSpPr>
              <a:spLocks noChangeArrowheads="1"/>
            </p:cNvSpPr>
            <p:nvPr/>
          </p:nvSpPr>
          <p:spPr bwMode="auto">
            <a:xfrm rot="5400000" flipH="1">
              <a:off x="3474452" y="1441718"/>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8" name="Rectangle 87">
              <a:extLst>
                <a:ext uri="{FF2B5EF4-FFF2-40B4-BE49-F238E27FC236}">
                  <a16:creationId xmlns:a16="http://schemas.microsoft.com/office/drawing/2014/main" id="{7BC3679A-E029-41A6-ADBB-2CCA0AD43F9B}"/>
                </a:ext>
              </a:extLst>
            </p:cNvPr>
            <p:cNvSpPr/>
            <p:nvPr/>
          </p:nvSpPr>
          <p:spPr>
            <a:xfrm>
              <a:off x="3486228" y="1694346"/>
              <a:ext cx="984584" cy="749642"/>
            </a:xfrm>
            <a:prstGeom prst="rect">
              <a:avLst/>
            </a:prstGeom>
          </p:spPr>
          <p:txBody>
            <a:bodyPr wrap="square">
              <a:normAutofit fontScale="55000" lnSpcReduction="20000"/>
            </a:bodyPr>
            <a:lstStyle/>
            <a:p>
              <a:pPr algn="ctr"/>
              <a:r>
                <a:rPr lang="en-US" sz="2500" b="1" dirty="0">
                  <a:solidFill>
                    <a:schemeClr val="bg2">
                      <a:lumMod val="10000"/>
                    </a:schemeClr>
                  </a:solidFill>
                </a:rPr>
                <a:t>The East Side Inheritors</a:t>
              </a:r>
            </a:p>
          </p:txBody>
        </p:sp>
      </p:grpSp>
      <p:grpSp>
        <p:nvGrpSpPr>
          <p:cNvPr id="76" name="Group 75">
            <a:extLst>
              <a:ext uri="{FF2B5EF4-FFF2-40B4-BE49-F238E27FC236}">
                <a16:creationId xmlns:a16="http://schemas.microsoft.com/office/drawing/2014/main" id="{EFA32461-37D7-4DCA-81A5-C439A3480B78}"/>
              </a:ext>
            </a:extLst>
          </p:cNvPr>
          <p:cNvGrpSpPr/>
          <p:nvPr/>
        </p:nvGrpSpPr>
        <p:grpSpPr>
          <a:xfrm>
            <a:off x="4392539" y="1536871"/>
            <a:ext cx="1393015" cy="1221913"/>
            <a:chOff x="1377758" y="1461522"/>
            <a:chExt cx="1309788" cy="1122675"/>
          </a:xfrm>
        </p:grpSpPr>
        <p:sp>
          <p:nvSpPr>
            <p:cNvPr id="77" name="Freeform 28">
              <a:extLst>
                <a:ext uri="{FF2B5EF4-FFF2-40B4-BE49-F238E27FC236}">
                  <a16:creationId xmlns:a16="http://schemas.microsoft.com/office/drawing/2014/main" id="{3A84C91A-AA8F-446A-86CF-8C929F327481}"/>
                </a:ext>
              </a:extLst>
            </p:cNvPr>
            <p:cNvSpPr>
              <a:spLocks noChangeArrowheads="1"/>
            </p:cNvSpPr>
            <p:nvPr/>
          </p:nvSpPr>
          <p:spPr bwMode="auto">
            <a:xfrm rot="5400000" flipH="1">
              <a:off x="1471314" y="1367966"/>
              <a:ext cx="1122675" cy="1309788"/>
            </a:xfrm>
            <a:custGeom>
              <a:avLst/>
              <a:gdLst>
                <a:gd name="T0" fmla="*/ 898 w 899"/>
                <a:gd name="T1" fmla="*/ 270 h 1050"/>
                <a:gd name="T2" fmla="*/ 898 w 899"/>
                <a:gd name="T3" fmla="*/ 780 h 1050"/>
                <a:gd name="T4" fmla="*/ 448 w 899"/>
                <a:gd name="T5" fmla="*/ 1049 h 1050"/>
                <a:gd name="T6" fmla="*/ 0 w 899"/>
                <a:gd name="T7" fmla="*/ 780 h 1050"/>
                <a:gd name="T8" fmla="*/ 0 w 899"/>
                <a:gd name="T9" fmla="*/ 270 h 1050"/>
                <a:gd name="T10" fmla="*/ 448 w 899"/>
                <a:gd name="T11" fmla="*/ 0 h 1050"/>
                <a:gd name="T12" fmla="*/ 898 w 899"/>
                <a:gd name="T13" fmla="*/ 270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70"/>
                  </a:moveTo>
                  <a:lnTo>
                    <a:pt x="898" y="780"/>
                  </a:lnTo>
                  <a:lnTo>
                    <a:pt x="448" y="1049"/>
                  </a:lnTo>
                  <a:lnTo>
                    <a:pt x="0" y="780"/>
                  </a:lnTo>
                  <a:lnTo>
                    <a:pt x="0" y="270"/>
                  </a:lnTo>
                  <a:lnTo>
                    <a:pt x="448" y="0"/>
                  </a:lnTo>
                  <a:lnTo>
                    <a:pt x="898" y="270"/>
                  </a:lnTo>
                </a:path>
              </a:pathLst>
            </a:custGeom>
            <a:noFill/>
            <a:ln w="31750" cap="flat">
              <a:solidFill>
                <a:schemeClr val="accent5"/>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78" name="Freeform 25">
              <a:extLst>
                <a:ext uri="{FF2B5EF4-FFF2-40B4-BE49-F238E27FC236}">
                  <a16:creationId xmlns:a16="http://schemas.microsoft.com/office/drawing/2014/main" id="{F8C51523-69D9-4279-8670-7B96DA917750}"/>
                </a:ext>
              </a:extLst>
            </p:cNvPr>
            <p:cNvSpPr>
              <a:spLocks noChangeArrowheads="1"/>
            </p:cNvSpPr>
            <p:nvPr/>
          </p:nvSpPr>
          <p:spPr bwMode="auto">
            <a:xfrm rot="5400000" flipH="1">
              <a:off x="1499631" y="1425909"/>
              <a:ext cx="1060057"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79" name="Rectangle 78">
              <a:extLst>
                <a:ext uri="{FF2B5EF4-FFF2-40B4-BE49-F238E27FC236}">
                  <a16:creationId xmlns:a16="http://schemas.microsoft.com/office/drawing/2014/main" id="{A8E950E9-2C05-4D72-A78E-DC98EB8482FC}"/>
                </a:ext>
              </a:extLst>
            </p:cNvPr>
            <p:cNvSpPr/>
            <p:nvPr/>
          </p:nvSpPr>
          <p:spPr>
            <a:xfrm>
              <a:off x="1546497" y="1647236"/>
              <a:ext cx="984584" cy="747484"/>
            </a:xfrm>
            <a:prstGeom prst="rect">
              <a:avLst/>
            </a:prstGeom>
          </p:spPr>
          <p:txBody>
            <a:bodyPr wrap="square">
              <a:normAutofit/>
            </a:bodyPr>
            <a:lstStyle/>
            <a:p>
              <a:pPr algn="ctr"/>
              <a:r>
                <a:rPr lang="en-US" sz="1400" b="1" dirty="0">
                  <a:solidFill>
                    <a:schemeClr val="bg2">
                      <a:lumMod val="10000"/>
                    </a:schemeClr>
                  </a:solidFill>
                </a:rPr>
                <a:t>Joshua – Stricken in years.</a:t>
              </a:r>
            </a:p>
          </p:txBody>
        </p:sp>
      </p:grpSp>
      <p:grpSp>
        <p:nvGrpSpPr>
          <p:cNvPr id="31" name="Group 30">
            <a:extLst>
              <a:ext uri="{FF2B5EF4-FFF2-40B4-BE49-F238E27FC236}">
                <a16:creationId xmlns:a16="http://schemas.microsoft.com/office/drawing/2014/main" id="{940B5261-8FB2-462D-9C35-44B61D4A8B31}"/>
              </a:ext>
            </a:extLst>
          </p:cNvPr>
          <p:cNvGrpSpPr/>
          <p:nvPr/>
        </p:nvGrpSpPr>
        <p:grpSpPr>
          <a:xfrm>
            <a:off x="5439762" y="2220201"/>
            <a:ext cx="1309788" cy="1122676"/>
            <a:chOff x="2346341" y="2022862"/>
            <a:chExt cx="1309788" cy="1122676"/>
          </a:xfrm>
        </p:grpSpPr>
        <p:sp>
          <p:nvSpPr>
            <p:cNvPr id="27" name="Freeform 26"/>
            <p:cNvSpPr>
              <a:spLocks noChangeArrowheads="1"/>
            </p:cNvSpPr>
            <p:nvPr/>
          </p:nvSpPr>
          <p:spPr bwMode="auto">
            <a:xfrm rot="5400000" flipH="1">
              <a:off x="2439897" y="1929306"/>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4"/>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25" name="Freeform 24"/>
            <p:cNvSpPr>
              <a:spLocks noChangeArrowheads="1"/>
            </p:cNvSpPr>
            <p:nvPr/>
          </p:nvSpPr>
          <p:spPr bwMode="auto">
            <a:xfrm rot="5400000" flipH="1">
              <a:off x="2503396" y="2001661"/>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dirty="0"/>
            </a:p>
          </p:txBody>
        </p:sp>
        <p:sp>
          <p:nvSpPr>
            <p:cNvPr id="81" name="Rectangle 80"/>
            <p:cNvSpPr/>
            <p:nvPr/>
          </p:nvSpPr>
          <p:spPr>
            <a:xfrm>
              <a:off x="2500174" y="2222462"/>
              <a:ext cx="984584" cy="697531"/>
            </a:xfrm>
            <a:prstGeom prst="rect">
              <a:avLst/>
            </a:prstGeom>
          </p:spPr>
          <p:txBody>
            <a:bodyPr wrap="square">
              <a:normAutofit fontScale="62500" lnSpcReduction="20000"/>
            </a:bodyPr>
            <a:lstStyle/>
            <a:p>
              <a:pPr algn="ctr"/>
              <a:r>
                <a:rPr lang="en-US" sz="2500" b="1" dirty="0">
                  <a:solidFill>
                    <a:schemeClr val="bg2">
                      <a:lumMod val="10000"/>
                    </a:schemeClr>
                  </a:solidFill>
                </a:rPr>
                <a:t>God’s Testing Cycle</a:t>
              </a:r>
            </a:p>
          </p:txBody>
        </p:sp>
      </p:grpSp>
      <p:grpSp>
        <p:nvGrpSpPr>
          <p:cNvPr id="2" name="Group 1">
            <a:extLst>
              <a:ext uri="{FF2B5EF4-FFF2-40B4-BE49-F238E27FC236}">
                <a16:creationId xmlns:a16="http://schemas.microsoft.com/office/drawing/2014/main" id="{5574EE75-65B3-41D3-A27D-E62F2750147B}"/>
              </a:ext>
            </a:extLst>
          </p:cNvPr>
          <p:cNvGrpSpPr/>
          <p:nvPr/>
        </p:nvGrpSpPr>
        <p:grpSpPr>
          <a:xfrm>
            <a:off x="483937" y="1383659"/>
            <a:ext cx="7236257" cy="3188220"/>
            <a:chOff x="483937" y="1383659"/>
            <a:chExt cx="7236257" cy="3188220"/>
          </a:xfrm>
        </p:grpSpPr>
        <p:grpSp>
          <p:nvGrpSpPr>
            <p:cNvPr id="30" name="Group 29">
              <a:extLst>
                <a:ext uri="{FF2B5EF4-FFF2-40B4-BE49-F238E27FC236}">
                  <a16:creationId xmlns:a16="http://schemas.microsoft.com/office/drawing/2014/main" id="{34463680-F163-4188-9248-3B3DCAEACE34}"/>
                </a:ext>
              </a:extLst>
            </p:cNvPr>
            <p:cNvGrpSpPr/>
            <p:nvPr/>
          </p:nvGrpSpPr>
          <p:grpSpPr>
            <a:xfrm>
              <a:off x="6410406" y="2795759"/>
              <a:ext cx="1309788" cy="1122676"/>
              <a:chOff x="3314924" y="2587619"/>
              <a:chExt cx="1309788" cy="1122676"/>
            </a:xfrm>
          </p:grpSpPr>
          <p:sp>
            <p:nvSpPr>
              <p:cNvPr id="159" name="Freeform 158"/>
              <p:cNvSpPr>
                <a:spLocks noChangeArrowheads="1"/>
              </p:cNvSpPr>
              <p:nvPr/>
            </p:nvSpPr>
            <p:spPr bwMode="auto">
              <a:xfrm rot="5400000">
                <a:off x="3408480" y="2494063"/>
                <a:ext cx="1122676" cy="1309788"/>
              </a:xfrm>
              <a:custGeom>
                <a:avLst/>
                <a:gdLst>
                  <a:gd name="T0" fmla="*/ 898 w 899"/>
                  <a:gd name="T1" fmla="*/ 270 h 1049"/>
                  <a:gd name="T2" fmla="*/ 898 w 899"/>
                  <a:gd name="T3" fmla="*/ 778 h 1049"/>
                  <a:gd name="T4" fmla="*/ 450 w 899"/>
                  <a:gd name="T5" fmla="*/ 1048 h 1049"/>
                  <a:gd name="T6" fmla="*/ 0 w 899"/>
                  <a:gd name="T7" fmla="*/ 778 h 1049"/>
                  <a:gd name="T8" fmla="*/ 0 w 899"/>
                  <a:gd name="T9" fmla="*/ 270 h 1049"/>
                  <a:gd name="T10" fmla="*/ 450 w 899"/>
                  <a:gd name="T11" fmla="*/ 0 h 1049"/>
                  <a:gd name="T12" fmla="*/ 898 w 899"/>
                  <a:gd name="T13" fmla="*/ 270 h 1049"/>
                </a:gdLst>
                <a:ahLst/>
                <a:cxnLst>
                  <a:cxn ang="0">
                    <a:pos x="T0" y="T1"/>
                  </a:cxn>
                  <a:cxn ang="0">
                    <a:pos x="T2" y="T3"/>
                  </a:cxn>
                  <a:cxn ang="0">
                    <a:pos x="T4" y="T5"/>
                  </a:cxn>
                  <a:cxn ang="0">
                    <a:pos x="T6" y="T7"/>
                  </a:cxn>
                  <a:cxn ang="0">
                    <a:pos x="T8" y="T9"/>
                  </a:cxn>
                  <a:cxn ang="0">
                    <a:pos x="T10" y="T11"/>
                  </a:cxn>
                  <a:cxn ang="0">
                    <a:pos x="T12" y="T13"/>
                  </a:cxn>
                </a:cxnLst>
                <a:rect l="0" t="0" r="r" b="b"/>
                <a:pathLst>
                  <a:path w="899" h="1049">
                    <a:moveTo>
                      <a:pt x="898" y="270"/>
                    </a:moveTo>
                    <a:lnTo>
                      <a:pt x="898" y="778"/>
                    </a:lnTo>
                    <a:lnTo>
                      <a:pt x="450" y="1048"/>
                    </a:lnTo>
                    <a:lnTo>
                      <a:pt x="0" y="778"/>
                    </a:lnTo>
                    <a:lnTo>
                      <a:pt x="0" y="270"/>
                    </a:lnTo>
                    <a:lnTo>
                      <a:pt x="450" y="0"/>
                    </a:lnTo>
                    <a:lnTo>
                      <a:pt x="898" y="270"/>
                    </a:lnTo>
                  </a:path>
                </a:pathLst>
              </a:custGeom>
              <a:noFill/>
              <a:ln w="31750" cap="flat">
                <a:solidFill>
                  <a:schemeClr val="accent1">
                    <a:lumMod val="60000"/>
                    <a:lumOff val="40000"/>
                  </a:schemeClr>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a:p>
            </p:txBody>
          </p:sp>
          <p:sp>
            <p:nvSpPr>
              <p:cNvPr id="18" name="Freeform 17"/>
              <p:cNvSpPr>
                <a:spLocks noChangeArrowheads="1"/>
              </p:cNvSpPr>
              <p:nvPr/>
            </p:nvSpPr>
            <p:spPr bwMode="auto">
              <a:xfrm rot="5400000">
                <a:off x="3471979" y="2570507"/>
                <a:ext cx="995133" cy="1160988"/>
              </a:xfrm>
              <a:custGeom>
                <a:avLst/>
                <a:gdLst>
                  <a:gd name="T0" fmla="*/ 898 w 899"/>
                  <a:gd name="T1" fmla="*/ 269 h 1050"/>
                  <a:gd name="T2" fmla="*/ 898 w 899"/>
                  <a:gd name="T3" fmla="*/ 779 h 1050"/>
                  <a:gd name="T4" fmla="*/ 448 w 899"/>
                  <a:gd name="T5" fmla="*/ 1049 h 1050"/>
                  <a:gd name="T6" fmla="*/ 0 w 899"/>
                  <a:gd name="T7" fmla="*/ 779 h 1050"/>
                  <a:gd name="T8" fmla="*/ 0 w 899"/>
                  <a:gd name="T9" fmla="*/ 269 h 1050"/>
                  <a:gd name="T10" fmla="*/ 448 w 899"/>
                  <a:gd name="T11" fmla="*/ 0 h 1050"/>
                  <a:gd name="T12" fmla="*/ 898 w 899"/>
                  <a:gd name="T13" fmla="*/ 269 h 1050"/>
                </a:gdLst>
                <a:ahLst/>
                <a:cxnLst>
                  <a:cxn ang="0">
                    <a:pos x="T0" y="T1"/>
                  </a:cxn>
                  <a:cxn ang="0">
                    <a:pos x="T2" y="T3"/>
                  </a:cxn>
                  <a:cxn ang="0">
                    <a:pos x="T4" y="T5"/>
                  </a:cxn>
                  <a:cxn ang="0">
                    <a:pos x="T6" y="T7"/>
                  </a:cxn>
                  <a:cxn ang="0">
                    <a:pos x="T8" y="T9"/>
                  </a:cxn>
                  <a:cxn ang="0">
                    <a:pos x="T10" y="T11"/>
                  </a:cxn>
                  <a:cxn ang="0">
                    <a:pos x="T12" y="T13"/>
                  </a:cxn>
                </a:cxnLst>
                <a:rect l="0" t="0" r="r" b="b"/>
                <a:pathLst>
                  <a:path w="899" h="1050">
                    <a:moveTo>
                      <a:pt x="898" y="269"/>
                    </a:moveTo>
                    <a:lnTo>
                      <a:pt x="898" y="779"/>
                    </a:lnTo>
                    <a:lnTo>
                      <a:pt x="448" y="1049"/>
                    </a:lnTo>
                    <a:lnTo>
                      <a:pt x="0" y="779"/>
                    </a:lnTo>
                    <a:lnTo>
                      <a:pt x="0" y="269"/>
                    </a:lnTo>
                    <a:lnTo>
                      <a:pt x="448" y="0"/>
                    </a:lnTo>
                    <a:lnTo>
                      <a:pt x="898" y="269"/>
                    </a:lnTo>
                  </a:path>
                </a:pathLst>
              </a:custGeom>
              <a:gradFill flip="none" rotWithShape="1">
                <a:gsLst>
                  <a:gs pos="41000">
                    <a:schemeClr val="accent5">
                      <a:lumMod val="5000"/>
                      <a:lumOff val="95000"/>
                    </a:schemeClr>
                  </a:gs>
                  <a:gs pos="100000">
                    <a:schemeClr val="accent5">
                      <a:lumMod val="30000"/>
                      <a:lumOff val="70000"/>
                    </a:schemeClr>
                  </a:gs>
                </a:gsLst>
                <a:lin ang="8100000" scaled="1"/>
                <a:tileRect/>
              </a:gradFill>
              <a:ln w="31750" cap="flat">
                <a:noFill/>
                <a:bevel/>
                <a:headEnd/>
                <a:tailEnd/>
              </a:ln>
              <a:effectLst/>
            </p:spPr>
            <p:txBody>
              <a:bodyPr wrap="none" anchor="ctr">
                <a:normAutofit/>
              </a:bodyPr>
              <a:lstStyle/>
              <a:p>
                <a:endParaRPr lang="en-US"/>
              </a:p>
            </p:txBody>
          </p:sp>
          <p:sp>
            <p:nvSpPr>
              <p:cNvPr id="83" name="Rectangle 82"/>
              <p:cNvSpPr/>
              <p:nvPr/>
            </p:nvSpPr>
            <p:spPr>
              <a:xfrm>
                <a:off x="3491329" y="2668357"/>
                <a:ext cx="984584" cy="888021"/>
              </a:xfrm>
              <a:prstGeom prst="rect">
                <a:avLst/>
              </a:prstGeom>
            </p:spPr>
            <p:txBody>
              <a:bodyPr wrap="square">
                <a:normAutofit lnSpcReduction="10000"/>
              </a:bodyPr>
              <a:lstStyle/>
              <a:p>
                <a:pPr algn="ctr"/>
                <a:r>
                  <a:rPr lang="en-US" sz="1400" b="1" dirty="0">
                    <a:solidFill>
                      <a:schemeClr val="bg2">
                        <a:lumMod val="10000"/>
                      </a:schemeClr>
                    </a:solidFill>
                  </a:rPr>
                  <a:t>Another Challenge, Another Promise!</a:t>
                </a:r>
              </a:p>
            </p:txBody>
          </p:sp>
        </p:grpSp>
        <p:sp>
          <p:nvSpPr>
            <p:cNvPr id="89" name="TextBox 88">
              <a:extLst>
                <a:ext uri="{FF2B5EF4-FFF2-40B4-BE49-F238E27FC236}">
                  <a16:creationId xmlns:a16="http://schemas.microsoft.com/office/drawing/2014/main" id="{60F46984-6351-4292-AE71-24F7E3B2F8C0}"/>
                </a:ext>
              </a:extLst>
            </p:cNvPr>
            <p:cNvSpPr txBox="1"/>
            <p:nvPr/>
          </p:nvSpPr>
          <p:spPr>
            <a:xfrm>
              <a:off x="483937" y="1383659"/>
              <a:ext cx="3676977" cy="3188220"/>
            </a:xfrm>
            <a:prstGeom prst="rect">
              <a:avLst/>
            </a:prstGeom>
            <a:noFill/>
          </p:spPr>
          <p:txBody>
            <a:bodyPr wrap="square" rtlCol="0">
              <a:normAutofit/>
            </a:bodyPr>
            <a:lstStyle/>
            <a:p>
              <a:r>
                <a:rPr lang="en-US" sz="1800" b="1" dirty="0">
                  <a:solidFill>
                    <a:schemeClr val="bg2">
                      <a:lumMod val="25000"/>
                    </a:schemeClr>
                  </a:solidFill>
                </a:rPr>
                <a:t>Now, let’s grab our maps and take a peek at the east side gang…</a:t>
              </a:r>
            </a:p>
          </p:txBody>
        </p:sp>
      </p:grpSp>
      <p:sp>
        <p:nvSpPr>
          <p:cNvPr id="92" name="TextBox 91">
            <a:extLst>
              <a:ext uri="{FF2B5EF4-FFF2-40B4-BE49-F238E27FC236}">
                <a16:creationId xmlns:a16="http://schemas.microsoft.com/office/drawing/2014/main" id="{EC2D5891-584D-43D4-8EEC-47EEFD11EBB4}"/>
              </a:ext>
            </a:extLst>
          </p:cNvPr>
          <p:cNvSpPr txBox="1"/>
          <p:nvPr/>
        </p:nvSpPr>
        <p:spPr>
          <a:xfrm>
            <a:off x="1714874" y="222670"/>
            <a:ext cx="5850951" cy="477054"/>
          </a:xfrm>
          <a:prstGeom prst="rect">
            <a:avLst/>
          </a:prstGeom>
          <a:noFill/>
        </p:spPr>
        <p:txBody>
          <a:bodyPr wrap="square" rtlCol="0">
            <a:normAutofit fontScale="85000" lnSpcReduction="10000"/>
          </a:bodyPr>
          <a:lstStyle/>
          <a:p>
            <a:r>
              <a:rPr lang="en-US" sz="2500" dirty="0">
                <a:solidFill>
                  <a:schemeClr val="accent5"/>
                </a:solidFill>
              </a:rPr>
              <a:t>A Closer Look at Some Highlights in Joshua 13 &amp; 14a</a:t>
            </a:r>
          </a:p>
        </p:txBody>
      </p:sp>
      <p:sp>
        <p:nvSpPr>
          <p:cNvPr id="93" name="TextBox 92">
            <a:extLst>
              <a:ext uri="{FF2B5EF4-FFF2-40B4-BE49-F238E27FC236}">
                <a16:creationId xmlns:a16="http://schemas.microsoft.com/office/drawing/2014/main" id="{DF137499-DA12-42C4-B9E8-247B4C1D5766}"/>
              </a:ext>
            </a:extLst>
          </p:cNvPr>
          <p:cNvSpPr txBox="1"/>
          <p:nvPr/>
        </p:nvSpPr>
        <p:spPr>
          <a:xfrm>
            <a:off x="1714874" y="626658"/>
            <a:ext cx="4663241" cy="338554"/>
          </a:xfrm>
          <a:prstGeom prst="rect">
            <a:avLst/>
          </a:prstGeom>
          <a:noFill/>
        </p:spPr>
        <p:txBody>
          <a:bodyPr wrap="square" rtlCol="0">
            <a:normAutofit/>
          </a:bodyPr>
          <a:lstStyle/>
          <a:p>
            <a:r>
              <a:rPr lang="en-US" sz="1600" dirty="0">
                <a:solidFill>
                  <a:schemeClr val="accent5">
                    <a:lumMod val="50000"/>
                  </a:schemeClr>
                </a:solidFill>
              </a:rPr>
              <a:t>The Preview in 13</a:t>
            </a:r>
          </a:p>
        </p:txBody>
      </p:sp>
    </p:spTree>
    <p:extLst>
      <p:ext uri="{BB962C8B-B14F-4D97-AF65-F5344CB8AC3E}">
        <p14:creationId xmlns:p14="http://schemas.microsoft.com/office/powerpoint/2010/main" val="293483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3E44-7F3C-4C3E-80D1-B8384C356F5D}"/>
              </a:ext>
            </a:extLst>
          </p:cNvPr>
          <p:cNvSpPr>
            <a:spLocks noGrp="1"/>
          </p:cNvSpPr>
          <p:nvPr>
            <p:ph type="title"/>
          </p:nvPr>
        </p:nvSpPr>
        <p:spPr>
          <a:xfrm>
            <a:off x="376819" y="172718"/>
            <a:ext cx="2917117" cy="522144"/>
          </a:xfrm>
        </p:spPr>
        <p:txBody>
          <a:bodyPr>
            <a:normAutofit fontScale="90000"/>
          </a:bodyPr>
          <a:lstStyle/>
          <a:p>
            <a:r>
              <a:rPr lang="en-US" dirty="0"/>
              <a:t>The Tribes</a:t>
            </a:r>
          </a:p>
        </p:txBody>
      </p:sp>
      <p:pic>
        <p:nvPicPr>
          <p:cNvPr id="5" name="Content Placeholder 4" descr="A picture containing text, map&#10;&#10;Description automatically generated">
            <a:extLst>
              <a:ext uri="{FF2B5EF4-FFF2-40B4-BE49-F238E27FC236}">
                <a16:creationId xmlns:a16="http://schemas.microsoft.com/office/drawing/2014/main" id="{585EAD67-D309-4C95-9EA8-B0518270285A}"/>
              </a:ext>
            </a:extLst>
          </p:cNvPr>
          <p:cNvPicPr>
            <a:picLocks noGrp="1" noChangeAspect="1"/>
          </p:cNvPicPr>
          <p:nvPr>
            <p:ph idx="1"/>
          </p:nvPr>
        </p:nvPicPr>
        <p:blipFill>
          <a:blip r:embed="rId2"/>
          <a:stretch>
            <a:fillRect/>
          </a:stretch>
        </p:blipFill>
        <p:spPr>
          <a:xfrm>
            <a:off x="4058244" y="0"/>
            <a:ext cx="4041321" cy="5143500"/>
          </a:xfrm>
        </p:spPr>
      </p:pic>
      <p:sp>
        <p:nvSpPr>
          <p:cNvPr id="3" name="Rectangle: Rounded Corners 2">
            <a:extLst>
              <a:ext uri="{FF2B5EF4-FFF2-40B4-BE49-F238E27FC236}">
                <a16:creationId xmlns:a16="http://schemas.microsoft.com/office/drawing/2014/main" id="{02B1A841-191F-4E78-B50A-B637BF336A6F}"/>
              </a:ext>
            </a:extLst>
          </p:cNvPr>
          <p:cNvSpPr/>
          <p:nvPr/>
        </p:nvSpPr>
        <p:spPr>
          <a:xfrm>
            <a:off x="376819" y="2247544"/>
            <a:ext cx="1691263" cy="649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6C4626-F2DC-45D1-B148-09E40B7FCD70}"/>
              </a:ext>
            </a:extLst>
          </p:cNvPr>
          <p:cNvSpPr txBox="1"/>
          <p:nvPr/>
        </p:nvSpPr>
        <p:spPr>
          <a:xfrm>
            <a:off x="324192" y="694862"/>
            <a:ext cx="3517604" cy="4630114"/>
          </a:xfrm>
          <a:prstGeom prst="rect">
            <a:avLst/>
          </a:prstGeom>
          <a:noFill/>
        </p:spPr>
        <p:txBody>
          <a:bodyPr wrap="square" rtlCol="0">
            <a:spAutoFit/>
          </a:bodyPr>
          <a:lstStyle/>
          <a:p>
            <a:r>
              <a:rPr lang="en-US" dirty="0">
                <a:solidFill>
                  <a:srgbClr val="FF0000"/>
                </a:solidFill>
              </a:rPr>
              <a:t>The red numbers indicate the order in which the lots were designated.  For example, Benjamin was # 1 and Issachar was # 13.</a:t>
            </a:r>
          </a:p>
          <a:p>
            <a:endParaRPr lang="en-US" dirty="0"/>
          </a:p>
          <a:p>
            <a:r>
              <a:rPr lang="en-US" b="1" dirty="0"/>
              <a:t>However, we will be scanning their distribution as recorded in Joshua:</a:t>
            </a:r>
          </a:p>
          <a:p>
            <a:endParaRPr lang="en-US" dirty="0"/>
          </a:p>
          <a:p>
            <a:r>
              <a:rPr lang="en-US" dirty="0"/>
              <a:t> </a:t>
            </a:r>
            <a:r>
              <a:rPr lang="en-US" b="1" dirty="0">
                <a:solidFill>
                  <a:schemeClr val="bg1">
                    <a:lumMod val="95000"/>
                  </a:schemeClr>
                </a:solidFill>
              </a:rPr>
              <a:t>7 Manasseh East</a:t>
            </a:r>
          </a:p>
          <a:p>
            <a:r>
              <a:rPr lang="en-US" b="1" dirty="0">
                <a:solidFill>
                  <a:schemeClr val="bg1">
                    <a:lumMod val="95000"/>
                  </a:schemeClr>
                </a:solidFill>
              </a:rPr>
              <a:t>  8 Gad</a:t>
            </a:r>
          </a:p>
          <a:p>
            <a:r>
              <a:rPr lang="en-US" b="1" dirty="0">
                <a:solidFill>
                  <a:schemeClr val="bg1">
                    <a:lumMod val="95000"/>
                  </a:schemeClr>
                </a:solidFill>
              </a:rPr>
              <a:t>  9 Reuben</a:t>
            </a:r>
          </a:p>
          <a:p>
            <a:r>
              <a:rPr lang="en-US" b="1" dirty="0"/>
              <a:t>  2 Judah</a:t>
            </a:r>
          </a:p>
          <a:p>
            <a:r>
              <a:rPr lang="en-US" b="1" dirty="0"/>
              <a:t>  5 Ephraim</a:t>
            </a:r>
          </a:p>
          <a:p>
            <a:r>
              <a:rPr lang="en-US" b="1" dirty="0"/>
              <a:t>  6 Manasseh West</a:t>
            </a:r>
          </a:p>
          <a:p>
            <a:r>
              <a:rPr lang="en-US" b="1" dirty="0"/>
              <a:t>  1 Benjamin</a:t>
            </a:r>
          </a:p>
          <a:p>
            <a:r>
              <a:rPr lang="en-US" b="1" dirty="0"/>
              <a:t>  3 Simeon</a:t>
            </a:r>
          </a:p>
          <a:p>
            <a:r>
              <a:rPr lang="en-US" b="1" dirty="0"/>
              <a:t>12 Zebulun</a:t>
            </a:r>
          </a:p>
          <a:p>
            <a:r>
              <a:rPr lang="en-US" b="1" dirty="0"/>
              <a:t>13 Issachar</a:t>
            </a:r>
          </a:p>
          <a:p>
            <a:r>
              <a:rPr lang="en-US" b="1" dirty="0"/>
              <a:t>11 Asher</a:t>
            </a:r>
          </a:p>
          <a:p>
            <a:r>
              <a:rPr lang="en-US" b="1" dirty="0"/>
              <a:t>10 Naphtali</a:t>
            </a:r>
          </a:p>
          <a:p>
            <a:r>
              <a:rPr lang="en-US" b="1" dirty="0"/>
              <a:t>  4 Dan</a:t>
            </a:r>
          </a:p>
          <a:p>
            <a:endParaRPr lang="en-US" dirty="0"/>
          </a:p>
        </p:txBody>
      </p:sp>
    </p:spTree>
    <p:extLst>
      <p:ext uri="{BB962C8B-B14F-4D97-AF65-F5344CB8AC3E}">
        <p14:creationId xmlns:p14="http://schemas.microsoft.com/office/powerpoint/2010/main" val="2277389828"/>
      </p:ext>
    </p:extLst>
  </p:cSld>
  <p:clrMapOvr>
    <a:masterClrMapping/>
  </p:clrMapOvr>
</p:sld>
</file>

<file path=ppt/theme/theme1.xml><?xml version="1.0" encoding="utf-8"?>
<a:theme xmlns:a="http://schemas.openxmlformats.org/drawingml/2006/main" name="Office Theme">
  <a:themeElements>
    <a:clrScheme name="Science 2">
      <a:dk1>
        <a:srgbClr val="000000"/>
      </a:dk1>
      <a:lt1>
        <a:srgbClr val="FFFFFF"/>
      </a:lt1>
      <a:dk2>
        <a:srgbClr val="44546A"/>
      </a:dk2>
      <a:lt2>
        <a:srgbClr val="E7E6E6"/>
      </a:lt2>
      <a:accent1>
        <a:srgbClr val="7E2B7B"/>
      </a:accent1>
      <a:accent2>
        <a:srgbClr val="D72238"/>
      </a:accent2>
      <a:accent3>
        <a:srgbClr val="A5A5A5"/>
      </a:accent3>
      <a:accent4>
        <a:srgbClr val="FFC000"/>
      </a:accent4>
      <a:accent5>
        <a:srgbClr val="00A6DB"/>
      </a:accent5>
      <a:accent6>
        <a:srgbClr val="61B34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4212</TotalTime>
  <Words>3202</Words>
  <Application>Microsoft Office PowerPoint</Application>
  <PresentationFormat>On-screen Show (16:9)</PresentationFormat>
  <Paragraphs>322</Paragraphs>
  <Slides>31</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Univers</vt:lpstr>
      <vt:lpstr>Office Theme</vt:lpstr>
      <vt:lpstr>PowerPoint Presentation</vt:lpstr>
      <vt:lpstr>Have you done any meditating on our Covid  Sidecar?</vt:lpstr>
      <vt:lpstr>Israel’s unfinished task is connected directly to her inheritance.</vt:lpstr>
      <vt:lpstr>PowerPoint Presentation</vt:lpstr>
      <vt:lpstr>PowerPoint Presentation</vt:lpstr>
      <vt:lpstr>PowerPoint Presentation</vt:lpstr>
      <vt:lpstr>PowerPoint Presentation</vt:lpstr>
      <vt:lpstr>PowerPoint Presentation</vt:lpstr>
      <vt:lpstr>The Tribes</vt:lpstr>
      <vt:lpstr>Joshua 13:7-8</vt:lpstr>
      <vt:lpstr>Joshua 13:9-33</vt:lpstr>
      <vt:lpstr>Joshua 13:9-33</vt:lpstr>
      <vt:lpstr>PowerPoint Presentation</vt:lpstr>
      <vt:lpstr>PowerPoint Presentation</vt:lpstr>
      <vt:lpstr>Two themes are highlighted in Chapters 14 and 15.</vt:lpstr>
      <vt:lpstr>Two themes are highlighted in Chapters 14 and 15.</vt:lpstr>
      <vt:lpstr>Two themes are highlighted in Chapters 14 and 15.</vt:lpstr>
      <vt:lpstr>Two themes are highlighted in Chapters 14 and 15.</vt:lpstr>
      <vt:lpstr>Be sure to download these “Apps” today!</vt:lpstr>
      <vt:lpstr>Download our supplementals</vt:lpstr>
      <vt:lpstr>The Flesh Hates Spiritual Quarantine</vt:lpstr>
      <vt:lpstr>Can you draw  8 analogies…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Download our supplementals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Steel</dc:creator>
  <cp:lastModifiedBy>James Steel</cp:lastModifiedBy>
  <cp:revision>5</cp:revision>
  <dcterms:created xsi:type="dcterms:W3CDTF">2020-05-19T22:33:37Z</dcterms:created>
  <dcterms:modified xsi:type="dcterms:W3CDTF">2020-05-30T17:49:20Z</dcterms:modified>
</cp:coreProperties>
</file>