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56"/>
  </p:notesMasterIdLst>
  <p:sldIdLst>
    <p:sldId id="299" r:id="rId3"/>
    <p:sldId id="284" r:id="rId4"/>
    <p:sldId id="283" r:id="rId5"/>
    <p:sldId id="263" r:id="rId6"/>
    <p:sldId id="285" r:id="rId7"/>
    <p:sldId id="286" r:id="rId8"/>
    <p:sldId id="287" r:id="rId9"/>
    <p:sldId id="290" r:id="rId10"/>
    <p:sldId id="295" r:id="rId11"/>
    <p:sldId id="296" r:id="rId12"/>
    <p:sldId id="297" r:id="rId13"/>
    <p:sldId id="298" r:id="rId14"/>
    <p:sldId id="294" r:id="rId15"/>
    <p:sldId id="300" r:id="rId16"/>
    <p:sldId id="301" r:id="rId17"/>
    <p:sldId id="304" r:id="rId18"/>
    <p:sldId id="288" r:id="rId19"/>
    <p:sldId id="303" r:id="rId20"/>
    <p:sldId id="305" r:id="rId21"/>
    <p:sldId id="313" r:id="rId22"/>
    <p:sldId id="307" r:id="rId23"/>
    <p:sldId id="308" r:id="rId24"/>
    <p:sldId id="309" r:id="rId25"/>
    <p:sldId id="310" r:id="rId26"/>
    <p:sldId id="311" r:id="rId27"/>
    <p:sldId id="312"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280"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79B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2C8CC-E342-47A6-9FB5-5CD2FA259D75}" v="14" dt="2020-07-03T20:29:40.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38"/>
      </p:cViewPr>
      <p:guideLst>
        <p:guide orient="horz" pos="2160"/>
        <p:guide pos="3840"/>
      </p:guideLst>
    </p:cSldViewPr>
  </p:slideViewPr>
  <p:notesTextViewPr>
    <p:cViewPr>
      <p:scale>
        <a:sx n="1" d="1"/>
        <a:sy n="1" d="1"/>
      </p:scale>
      <p:origin x="0" y="0"/>
    </p:cViewPr>
  </p:notesTextViewPr>
  <p:sorterViewPr>
    <p:cViewPr>
      <p:scale>
        <a:sx n="100" d="100"/>
        <a:sy n="100" d="100"/>
      </p:scale>
      <p:origin x="0" y="-103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32E67FA7-CCCD-456C-8E95-9F0E51B9726F}" type="datetimeFigureOut">
              <a:rPr lang="en-US" smtClean="0"/>
              <a:t>7/3/2020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591694D9-2ADC-4C5A-BE6A-8FD490B75A07}" type="slidenum">
              <a:rPr lang="en-US" smtClean="0"/>
              <a:t>‹#›</a:t>
            </a:fld>
            <a:endParaRPr lang="en-US"/>
          </a:p>
        </p:txBody>
      </p:sp>
    </p:spTree>
    <p:extLst>
      <p:ext uri="{BB962C8B-B14F-4D97-AF65-F5344CB8AC3E}">
        <p14:creationId xmlns:p14="http://schemas.microsoft.com/office/powerpoint/2010/main" val="277308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14</a:t>
            </a:fld>
            <a:endParaRPr lang="en-US"/>
          </a:p>
        </p:txBody>
      </p:sp>
    </p:spTree>
    <p:extLst>
      <p:ext uri="{BB962C8B-B14F-4D97-AF65-F5344CB8AC3E}">
        <p14:creationId xmlns:p14="http://schemas.microsoft.com/office/powerpoint/2010/main" val="159206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43</a:t>
            </a:fld>
            <a:endParaRPr lang="en-US"/>
          </a:p>
        </p:txBody>
      </p:sp>
    </p:spTree>
    <p:extLst>
      <p:ext uri="{BB962C8B-B14F-4D97-AF65-F5344CB8AC3E}">
        <p14:creationId xmlns:p14="http://schemas.microsoft.com/office/powerpoint/2010/main" val="2995502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44</a:t>
            </a:fld>
            <a:endParaRPr lang="en-US"/>
          </a:p>
        </p:txBody>
      </p:sp>
    </p:spTree>
    <p:extLst>
      <p:ext uri="{BB962C8B-B14F-4D97-AF65-F5344CB8AC3E}">
        <p14:creationId xmlns:p14="http://schemas.microsoft.com/office/powerpoint/2010/main" val="3809594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48</a:t>
            </a:fld>
            <a:endParaRPr lang="en-US"/>
          </a:p>
        </p:txBody>
      </p:sp>
    </p:spTree>
    <p:extLst>
      <p:ext uri="{BB962C8B-B14F-4D97-AF65-F5344CB8AC3E}">
        <p14:creationId xmlns:p14="http://schemas.microsoft.com/office/powerpoint/2010/main" val="286470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18</a:t>
            </a:fld>
            <a:endParaRPr lang="en-US"/>
          </a:p>
        </p:txBody>
      </p:sp>
    </p:spTree>
    <p:extLst>
      <p:ext uri="{BB962C8B-B14F-4D97-AF65-F5344CB8AC3E}">
        <p14:creationId xmlns:p14="http://schemas.microsoft.com/office/powerpoint/2010/main" val="281704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22</a:t>
            </a:fld>
            <a:endParaRPr lang="en-US"/>
          </a:p>
        </p:txBody>
      </p:sp>
    </p:spTree>
    <p:extLst>
      <p:ext uri="{BB962C8B-B14F-4D97-AF65-F5344CB8AC3E}">
        <p14:creationId xmlns:p14="http://schemas.microsoft.com/office/powerpoint/2010/main" val="426999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27</a:t>
            </a:fld>
            <a:endParaRPr lang="en-US"/>
          </a:p>
        </p:txBody>
      </p:sp>
    </p:spTree>
    <p:extLst>
      <p:ext uri="{BB962C8B-B14F-4D97-AF65-F5344CB8AC3E}">
        <p14:creationId xmlns:p14="http://schemas.microsoft.com/office/powerpoint/2010/main" val="109203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30</a:t>
            </a:fld>
            <a:endParaRPr lang="en-US"/>
          </a:p>
        </p:txBody>
      </p:sp>
    </p:spTree>
    <p:extLst>
      <p:ext uri="{BB962C8B-B14F-4D97-AF65-F5344CB8AC3E}">
        <p14:creationId xmlns:p14="http://schemas.microsoft.com/office/powerpoint/2010/main" val="299550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31</a:t>
            </a:fld>
            <a:endParaRPr lang="en-US"/>
          </a:p>
        </p:txBody>
      </p:sp>
    </p:spTree>
    <p:extLst>
      <p:ext uri="{BB962C8B-B14F-4D97-AF65-F5344CB8AC3E}">
        <p14:creationId xmlns:p14="http://schemas.microsoft.com/office/powerpoint/2010/main" val="380959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32</a:t>
            </a:fld>
            <a:endParaRPr lang="en-US"/>
          </a:p>
        </p:txBody>
      </p:sp>
    </p:spTree>
    <p:extLst>
      <p:ext uri="{BB962C8B-B14F-4D97-AF65-F5344CB8AC3E}">
        <p14:creationId xmlns:p14="http://schemas.microsoft.com/office/powerpoint/2010/main" val="804004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35</a:t>
            </a:fld>
            <a:endParaRPr lang="en-US"/>
          </a:p>
        </p:txBody>
      </p:sp>
    </p:spTree>
    <p:extLst>
      <p:ext uri="{BB962C8B-B14F-4D97-AF65-F5344CB8AC3E}">
        <p14:creationId xmlns:p14="http://schemas.microsoft.com/office/powerpoint/2010/main" val="286470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694D9-2ADC-4C5A-BE6A-8FD490B75A07}" type="slidenum">
              <a:rPr lang="en-US" smtClean="0"/>
              <a:t>40</a:t>
            </a:fld>
            <a:endParaRPr lang="en-US"/>
          </a:p>
        </p:txBody>
      </p:sp>
    </p:spTree>
    <p:extLst>
      <p:ext uri="{BB962C8B-B14F-4D97-AF65-F5344CB8AC3E}">
        <p14:creationId xmlns:p14="http://schemas.microsoft.com/office/powerpoint/2010/main" val="109203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27619"/>
            <a:ext cx="9144000" cy="2387600"/>
          </a:xfrm>
        </p:spPr>
        <p:txBody>
          <a:bodyPr anchor="ctr"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412429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8143-3812-48F7-B9CE-04CABC6B826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2104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8143-3812-48F7-B9CE-04CABC6B826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68407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78968"/>
            <a:ext cx="10515600" cy="83099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38200" y="3602037"/>
            <a:ext cx="10515600" cy="1655763"/>
          </a:xfrm>
        </p:spPr>
        <p:txBody>
          <a:bodyPr/>
          <a:lstStyle>
            <a:lvl1pPr marL="0" indent="0" algn="ctr">
              <a:buNone/>
              <a:defRPr sz="2400"/>
            </a:lvl1pPr>
            <a:lvl2pPr marL="457155" indent="0" algn="ctr">
              <a:buNone/>
              <a:defRPr sz="2000"/>
            </a:lvl2pPr>
            <a:lvl3pPr marL="914309" indent="0" algn="ctr">
              <a:buNone/>
              <a:defRPr sz="19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18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081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731480"/>
            <a:ext cx="10515600" cy="83099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55" indent="0">
              <a:buNone/>
              <a:defRPr sz="2000">
                <a:solidFill>
                  <a:schemeClr val="tx1">
                    <a:tint val="75000"/>
                  </a:schemeClr>
                </a:solidFill>
              </a:defRPr>
            </a:lvl2pPr>
            <a:lvl3pPr marL="914309" indent="0">
              <a:buNone/>
              <a:defRPr sz="19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15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19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43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937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392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grpSp>
        <p:nvGrpSpPr>
          <p:cNvPr id="6" name="Group 22">
            <a:extLst>
              <a:ext uri="{FF2B5EF4-FFF2-40B4-BE49-F238E27FC236}">
                <a16:creationId xmlns:a16="http://schemas.microsoft.com/office/drawing/2014/main" id="{10F8214D-E934-4C3C-9BBD-17E287FB8CE2}"/>
              </a:ext>
            </a:extLst>
          </p:cNvPr>
          <p:cNvGrpSpPr>
            <a:grpSpLocks noChangeAspect="1"/>
          </p:cNvGrpSpPr>
          <p:nvPr userDrawn="1"/>
        </p:nvGrpSpPr>
        <p:grpSpPr bwMode="auto">
          <a:xfrm>
            <a:off x="0" y="637332"/>
            <a:ext cx="12192000" cy="6220669"/>
            <a:chOff x="3" y="-1"/>
            <a:chExt cx="4896" cy="2405"/>
          </a:xfrm>
          <a:solidFill>
            <a:schemeClr val="tx1">
              <a:lumMod val="85000"/>
              <a:lumOff val="15000"/>
            </a:schemeClr>
          </a:solidFill>
        </p:grpSpPr>
        <p:sp>
          <p:nvSpPr>
            <p:cNvPr id="7" name="Freeform 23">
              <a:extLst>
                <a:ext uri="{FF2B5EF4-FFF2-40B4-BE49-F238E27FC236}">
                  <a16:creationId xmlns:a16="http://schemas.microsoft.com/office/drawing/2014/main" id="{07456655-A8F8-4283-B78D-852FB8E42387}"/>
                </a:ext>
              </a:extLst>
            </p:cNvPr>
            <p:cNvSpPr>
              <a:spLocks noEditPoints="1"/>
            </p:cNvSpPr>
            <p:nvPr/>
          </p:nvSpPr>
          <p:spPr bwMode="auto">
            <a:xfrm>
              <a:off x="3" y="-1"/>
              <a:ext cx="4896" cy="2405"/>
            </a:xfrm>
            <a:custGeom>
              <a:avLst/>
              <a:gdLst>
                <a:gd name="T0" fmla="*/ 974 w 2604"/>
                <a:gd name="T1" fmla="*/ 519 h 1279"/>
                <a:gd name="T2" fmla="*/ 391 w 2604"/>
                <a:gd name="T3" fmla="*/ 15 h 1279"/>
                <a:gd name="T4" fmla="*/ 480 w 2604"/>
                <a:gd name="T5" fmla="*/ 710 h 1279"/>
                <a:gd name="T6" fmla="*/ 275 w 2604"/>
                <a:gd name="T7" fmla="*/ 605 h 1279"/>
                <a:gd name="T8" fmla="*/ 0 w 2604"/>
                <a:gd name="T9" fmla="*/ 791 h 1279"/>
                <a:gd name="T10" fmla="*/ 457 w 2604"/>
                <a:gd name="T11" fmla="*/ 813 h 1279"/>
                <a:gd name="T12" fmla="*/ 551 w 2604"/>
                <a:gd name="T13" fmla="*/ 706 h 1279"/>
                <a:gd name="T14" fmla="*/ 744 w 2604"/>
                <a:gd name="T15" fmla="*/ 665 h 1279"/>
                <a:gd name="T16" fmla="*/ 1197 w 2604"/>
                <a:gd name="T17" fmla="*/ 1257 h 1279"/>
                <a:gd name="T18" fmla="*/ 1057 w 2604"/>
                <a:gd name="T19" fmla="*/ 653 h 1279"/>
                <a:gd name="T20" fmla="*/ 1085 w 2604"/>
                <a:gd name="T21" fmla="*/ 565 h 1279"/>
                <a:gd name="T22" fmla="*/ 1554 w 2604"/>
                <a:gd name="T23" fmla="*/ 428 h 1279"/>
                <a:gd name="T24" fmla="*/ 1695 w 2604"/>
                <a:gd name="T25" fmla="*/ 601 h 1279"/>
                <a:gd name="T26" fmla="*/ 1543 w 2604"/>
                <a:gd name="T27" fmla="*/ 171 h 1279"/>
                <a:gd name="T28" fmla="*/ 2056 w 2604"/>
                <a:gd name="T29" fmla="*/ 920 h 1279"/>
                <a:gd name="T30" fmla="*/ 2107 w 2604"/>
                <a:gd name="T31" fmla="*/ 960 h 1279"/>
                <a:gd name="T32" fmla="*/ 2083 w 2604"/>
                <a:gd name="T33" fmla="*/ 873 h 1279"/>
                <a:gd name="T34" fmla="*/ 1911 w 2604"/>
                <a:gd name="T35" fmla="*/ 491 h 1279"/>
                <a:gd name="T36" fmla="*/ 1909 w 2604"/>
                <a:gd name="T37" fmla="*/ 434 h 1279"/>
                <a:gd name="T38" fmla="*/ 2116 w 2604"/>
                <a:gd name="T39" fmla="*/ 354 h 1279"/>
                <a:gd name="T40" fmla="*/ 2227 w 2604"/>
                <a:gd name="T41" fmla="*/ 483 h 1279"/>
                <a:gd name="T42" fmla="*/ 2066 w 2604"/>
                <a:gd name="T43" fmla="*/ 163 h 1279"/>
                <a:gd name="T44" fmla="*/ 2491 w 2604"/>
                <a:gd name="T45" fmla="*/ 723 h 1279"/>
                <a:gd name="T46" fmla="*/ 2527 w 2604"/>
                <a:gd name="T47" fmla="*/ 754 h 1279"/>
                <a:gd name="T48" fmla="*/ 2501 w 2604"/>
                <a:gd name="T49" fmla="*/ 692 h 1279"/>
                <a:gd name="T50" fmla="*/ 2341 w 2604"/>
                <a:gd name="T51" fmla="*/ 410 h 1279"/>
                <a:gd name="T52" fmla="*/ 2332 w 2604"/>
                <a:gd name="T53" fmla="*/ 367 h 1279"/>
                <a:gd name="T54" fmla="*/ 2467 w 2604"/>
                <a:gd name="T55" fmla="*/ 308 h 1279"/>
                <a:gd name="T56" fmla="*/ 2557 w 2604"/>
                <a:gd name="T57" fmla="*/ 409 h 1279"/>
                <a:gd name="T58" fmla="*/ 2406 w 2604"/>
                <a:gd name="T59" fmla="*/ 157 h 1279"/>
                <a:gd name="T60" fmla="*/ 2604 w 2604"/>
                <a:gd name="T61" fmla="*/ 384 h 1279"/>
                <a:gd name="T62" fmla="*/ 2364 w 2604"/>
                <a:gd name="T63" fmla="*/ 87 h 1279"/>
                <a:gd name="T64" fmla="*/ 2350 w 2604"/>
                <a:gd name="T65" fmla="*/ 91 h 1279"/>
                <a:gd name="T66" fmla="*/ 2524 w 2604"/>
                <a:gd name="T67" fmla="*/ 365 h 1279"/>
                <a:gd name="T68" fmla="*/ 2468 w 2604"/>
                <a:gd name="T69" fmla="*/ 328 h 1279"/>
                <a:gd name="T70" fmla="*/ 2321 w 2604"/>
                <a:gd name="T71" fmla="*/ 371 h 1279"/>
                <a:gd name="T72" fmla="*/ 2280 w 2604"/>
                <a:gd name="T73" fmla="*/ 327 h 1279"/>
                <a:gd name="T74" fmla="*/ 2282 w 2604"/>
                <a:gd name="T75" fmla="*/ 359 h 1279"/>
                <a:gd name="T76" fmla="*/ 2087 w 2604"/>
                <a:gd name="T77" fmla="*/ 159 h 1279"/>
                <a:gd name="T78" fmla="*/ 2002 w 2604"/>
                <a:gd name="T79" fmla="*/ 63 h 1279"/>
                <a:gd name="T80" fmla="*/ 2000 w 2604"/>
                <a:gd name="T81" fmla="*/ 81 h 1279"/>
                <a:gd name="T82" fmla="*/ 2189 w 2604"/>
                <a:gd name="T83" fmla="*/ 426 h 1279"/>
                <a:gd name="T84" fmla="*/ 2113 w 2604"/>
                <a:gd name="T85" fmla="*/ 380 h 1279"/>
                <a:gd name="T86" fmla="*/ 1891 w 2604"/>
                <a:gd name="T87" fmla="*/ 441 h 1279"/>
                <a:gd name="T88" fmla="*/ 1838 w 2604"/>
                <a:gd name="T89" fmla="*/ 383 h 1279"/>
                <a:gd name="T90" fmla="*/ 1831 w 2604"/>
                <a:gd name="T91" fmla="*/ 426 h 1279"/>
                <a:gd name="T92" fmla="*/ 1580 w 2604"/>
                <a:gd name="T93" fmla="*/ 167 h 1279"/>
                <a:gd name="T94" fmla="*/ 1473 w 2604"/>
                <a:gd name="T95" fmla="*/ 41 h 1279"/>
                <a:gd name="T96" fmla="*/ 1463 w 2604"/>
                <a:gd name="T97" fmla="*/ 65 h 1279"/>
                <a:gd name="T98" fmla="*/ 1652 w 2604"/>
                <a:gd name="T99" fmla="*/ 524 h 1279"/>
                <a:gd name="T100" fmla="*/ 1537 w 2604"/>
                <a:gd name="T101" fmla="*/ 464 h 1279"/>
                <a:gd name="T102" fmla="*/ 1075 w 2604"/>
                <a:gd name="T103" fmla="*/ 531 h 1279"/>
                <a:gd name="T104" fmla="*/ 987 w 2604"/>
                <a:gd name="T105" fmla="*/ 508 h 1279"/>
                <a:gd name="T106" fmla="*/ 923 w 2604"/>
                <a:gd name="T107" fmla="*/ 506 h 1279"/>
                <a:gd name="T108" fmla="*/ 825 w 2604"/>
                <a:gd name="T109" fmla="*/ 643 h 1279"/>
                <a:gd name="T110" fmla="*/ 454 w 2604"/>
                <a:gd name="T111" fmla="*/ 7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04" h="1279">
                  <a:moveTo>
                    <a:pt x="974" y="519"/>
                  </a:moveTo>
                  <a:cubicBezTo>
                    <a:pt x="974" y="518"/>
                    <a:pt x="974" y="518"/>
                    <a:pt x="974" y="518"/>
                  </a:cubicBezTo>
                  <a:cubicBezTo>
                    <a:pt x="975" y="517"/>
                    <a:pt x="976" y="517"/>
                    <a:pt x="976" y="517"/>
                  </a:cubicBezTo>
                  <a:cubicBezTo>
                    <a:pt x="976" y="517"/>
                    <a:pt x="976" y="518"/>
                    <a:pt x="974" y="519"/>
                  </a:cubicBezTo>
                  <a:moveTo>
                    <a:pt x="426" y="0"/>
                  </a:moveTo>
                  <a:cubicBezTo>
                    <a:pt x="414" y="0"/>
                    <a:pt x="404" y="3"/>
                    <a:pt x="398" y="7"/>
                  </a:cubicBezTo>
                  <a:cubicBezTo>
                    <a:pt x="391" y="11"/>
                    <a:pt x="388" y="15"/>
                    <a:pt x="390" y="15"/>
                  </a:cubicBezTo>
                  <a:cubicBezTo>
                    <a:pt x="391" y="15"/>
                    <a:pt x="391" y="15"/>
                    <a:pt x="391" y="15"/>
                  </a:cubicBezTo>
                  <a:cubicBezTo>
                    <a:pt x="387" y="25"/>
                    <a:pt x="389" y="27"/>
                    <a:pt x="388" y="33"/>
                  </a:cubicBezTo>
                  <a:cubicBezTo>
                    <a:pt x="389" y="43"/>
                    <a:pt x="390" y="51"/>
                    <a:pt x="391" y="60"/>
                  </a:cubicBezTo>
                  <a:cubicBezTo>
                    <a:pt x="400" y="127"/>
                    <a:pt x="409" y="196"/>
                    <a:pt x="418" y="265"/>
                  </a:cubicBezTo>
                  <a:cubicBezTo>
                    <a:pt x="438" y="412"/>
                    <a:pt x="459" y="561"/>
                    <a:pt x="480" y="710"/>
                  </a:cubicBezTo>
                  <a:cubicBezTo>
                    <a:pt x="481" y="719"/>
                    <a:pt x="482" y="728"/>
                    <a:pt x="483" y="737"/>
                  </a:cubicBezTo>
                  <a:cubicBezTo>
                    <a:pt x="463" y="706"/>
                    <a:pt x="444" y="675"/>
                    <a:pt x="425" y="645"/>
                  </a:cubicBezTo>
                  <a:cubicBezTo>
                    <a:pt x="392" y="614"/>
                    <a:pt x="416" y="586"/>
                    <a:pt x="331" y="549"/>
                  </a:cubicBezTo>
                  <a:cubicBezTo>
                    <a:pt x="259" y="566"/>
                    <a:pt x="287" y="591"/>
                    <a:pt x="275" y="605"/>
                  </a:cubicBezTo>
                  <a:cubicBezTo>
                    <a:pt x="271" y="620"/>
                    <a:pt x="271" y="639"/>
                    <a:pt x="264" y="651"/>
                  </a:cubicBezTo>
                  <a:cubicBezTo>
                    <a:pt x="258" y="678"/>
                    <a:pt x="226" y="701"/>
                    <a:pt x="194" y="718"/>
                  </a:cubicBezTo>
                  <a:cubicBezTo>
                    <a:pt x="144" y="739"/>
                    <a:pt x="70" y="749"/>
                    <a:pt x="0" y="761"/>
                  </a:cubicBezTo>
                  <a:cubicBezTo>
                    <a:pt x="0" y="791"/>
                    <a:pt x="0" y="791"/>
                    <a:pt x="0" y="791"/>
                  </a:cubicBezTo>
                  <a:cubicBezTo>
                    <a:pt x="71" y="781"/>
                    <a:pt x="141" y="775"/>
                    <a:pt x="221" y="746"/>
                  </a:cubicBezTo>
                  <a:cubicBezTo>
                    <a:pt x="310" y="717"/>
                    <a:pt x="335" y="610"/>
                    <a:pt x="330" y="589"/>
                  </a:cubicBezTo>
                  <a:cubicBezTo>
                    <a:pt x="343" y="616"/>
                    <a:pt x="395" y="703"/>
                    <a:pt x="427" y="761"/>
                  </a:cubicBezTo>
                  <a:cubicBezTo>
                    <a:pt x="437" y="778"/>
                    <a:pt x="447" y="796"/>
                    <a:pt x="457" y="813"/>
                  </a:cubicBezTo>
                  <a:cubicBezTo>
                    <a:pt x="463" y="822"/>
                    <a:pt x="468" y="832"/>
                    <a:pt x="478" y="843"/>
                  </a:cubicBezTo>
                  <a:cubicBezTo>
                    <a:pt x="490" y="847"/>
                    <a:pt x="475" y="858"/>
                    <a:pt x="526" y="862"/>
                  </a:cubicBezTo>
                  <a:cubicBezTo>
                    <a:pt x="571" y="844"/>
                    <a:pt x="556" y="831"/>
                    <a:pt x="562" y="826"/>
                  </a:cubicBezTo>
                  <a:cubicBezTo>
                    <a:pt x="562" y="777"/>
                    <a:pt x="554" y="746"/>
                    <a:pt x="551" y="706"/>
                  </a:cubicBezTo>
                  <a:cubicBezTo>
                    <a:pt x="533" y="559"/>
                    <a:pt x="516" y="413"/>
                    <a:pt x="499" y="270"/>
                  </a:cubicBezTo>
                  <a:cubicBezTo>
                    <a:pt x="495" y="243"/>
                    <a:pt x="492" y="216"/>
                    <a:pt x="488" y="189"/>
                  </a:cubicBezTo>
                  <a:cubicBezTo>
                    <a:pt x="489" y="190"/>
                    <a:pt x="489" y="190"/>
                    <a:pt x="489" y="190"/>
                  </a:cubicBezTo>
                  <a:cubicBezTo>
                    <a:pt x="567" y="337"/>
                    <a:pt x="652" y="496"/>
                    <a:pt x="744" y="665"/>
                  </a:cubicBezTo>
                  <a:cubicBezTo>
                    <a:pt x="839" y="842"/>
                    <a:pt x="938" y="1023"/>
                    <a:pt x="1037" y="1205"/>
                  </a:cubicBezTo>
                  <a:cubicBezTo>
                    <a:pt x="1051" y="1230"/>
                    <a:pt x="1064" y="1254"/>
                    <a:pt x="1078" y="1279"/>
                  </a:cubicBezTo>
                  <a:cubicBezTo>
                    <a:pt x="1203" y="1279"/>
                    <a:pt x="1203" y="1279"/>
                    <a:pt x="1203" y="1279"/>
                  </a:cubicBezTo>
                  <a:cubicBezTo>
                    <a:pt x="1201" y="1272"/>
                    <a:pt x="1199" y="1264"/>
                    <a:pt x="1197" y="1257"/>
                  </a:cubicBezTo>
                  <a:cubicBezTo>
                    <a:pt x="1168" y="1162"/>
                    <a:pt x="1142" y="1072"/>
                    <a:pt x="1116" y="988"/>
                  </a:cubicBezTo>
                  <a:cubicBezTo>
                    <a:pt x="1072" y="841"/>
                    <a:pt x="1032" y="709"/>
                    <a:pt x="995" y="591"/>
                  </a:cubicBezTo>
                  <a:cubicBezTo>
                    <a:pt x="1004" y="603"/>
                    <a:pt x="1013" y="615"/>
                    <a:pt x="1023" y="628"/>
                  </a:cubicBezTo>
                  <a:cubicBezTo>
                    <a:pt x="1031" y="635"/>
                    <a:pt x="1033" y="643"/>
                    <a:pt x="1057" y="653"/>
                  </a:cubicBezTo>
                  <a:cubicBezTo>
                    <a:pt x="1057" y="653"/>
                    <a:pt x="1058" y="653"/>
                    <a:pt x="1058" y="653"/>
                  </a:cubicBezTo>
                  <a:cubicBezTo>
                    <a:pt x="1103" y="653"/>
                    <a:pt x="1088" y="627"/>
                    <a:pt x="1092" y="623"/>
                  </a:cubicBezTo>
                  <a:cubicBezTo>
                    <a:pt x="1090" y="606"/>
                    <a:pt x="1086" y="592"/>
                    <a:pt x="1084" y="581"/>
                  </a:cubicBezTo>
                  <a:cubicBezTo>
                    <a:pt x="1082" y="576"/>
                    <a:pt x="1084" y="570"/>
                    <a:pt x="1085" y="565"/>
                  </a:cubicBezTo>
                  <a:cubicBezTo>
                    <a:pt x="1095" y="570"/>
                    <a:pt x="1112" y="577"/>
                    <a:pt x="1119" y="577"/>
                  </a:cubicBezTo>
                  <a:cubicBezTo>
                    <a:pt x="1120" y="577"/>
                    <a:pt x="1121" y="577"/>
                    <a:pt x="1121" y="577"/>
                  </a:cubicBezTo>
                  <a:cubicBezTo>
                    <a:pt x="1218" y="565"/>
                    <a:pt x="1499" y="539"/>
                    <a:pt x="1537" y="520"/>
                  </a:cubicBezTo>
                  <a:cubicBezTo>
                    <a:pt x="1570" y="506"/>
                    <a:pt x="1560" y="441"/>
                    <a:pt x="1554" y="428"/>
                  </a:cubicBezTo>
                  <a:cubicBezTo>
                    <a:pt x="1565" y="446"/>
                    <a:pt x="1605" y="501"/>
                    <a:pt x="1631" y="537"/>
                  </a:cubicBezTo>
                  <a:cubicBezTo>
                    <a:pt x="1639" y="548"/>
                    <a:pt x="1647" y="559"/>
                    <a:pt x="1655" y="569"/>
                  </a:cubicBezTo>
                  <a:cubicBezTo>
                    <a:pt x="1659" y="575"/>
                    <a:pt x="1663" y="581"/>
                    <a:pt x="1670" y="588"/>
                  </a:cubicBezTo>
                  <a:cubicBezTo>
                    <a:pt x="1676" y="591"/>
                    <a:pt x="1671" y="597"/>
                    <a:pt x="1695" y="601"/>
                  </a:cubicBezTo>
                  <a:cubicBezTo>
                    <a:pt x="1712" y="593"/>
                    <a:pt x="1703" y="584"/>
                    <a:pt x="1704" y="581"/>
                  </a:cubicBezTo>
                  <a:cubicBezTo>
                    <a:pt x="1695" y="552"/>
                    <a:pt x="1686" y="532"/>
                    <a:pt x="1677" y="507"/>
                  </a:cubicBezTo>
                  <a:cubicBezTo>
                    <a:pt x="1640" y="415"/>
                    <a:pt x="1603" y="321"/>
                    <a:pt x="1565" y="226"/>
                  </a:cubicBezTo>
                  <a:cubicBezTo>
                    <a:pt x="1558" y="208"/>
                    <a:pt x="1550" y="190"/>
                    <a:pt x="1543" y="171"/>
                  </a:cubicBezTo>
                  <a:cubicBezTo>
                    <a:pt x="1543" y="172"/>
                    <a:pt x="1543" y="172"/>
                    <a:pt x="1543" y="172"/>
                  </a:cubicBezTo>
                  <a:cubicBezTo>
                    <a:pt x="1611" y="271"/>
                    <a:pt x="1683" y="377"/>
                    <a:pt x="1759" y="488"/>
                  </a:cubicBezTo>
                  <a:cubicBezTo>
                    <a:pt x="1838" y="603"/>
                    <a:pt x="1917" y="718"/>
                    <a:pt x="1996" y="833"/>
                  </a:cubicBezTo>
                  <a:cubicBezTo>
                    <a:pt x="2016" y="861"/>
                    <a:pt x="2036" y="890"/>
                    <a:pt x="2056" y="920"/>
                  </a:cubicBezTo>
                  <a:cubicBezTo>
                    <a:pt x="2061" y="927"/>
                    <a:pt x="2066" y="934"/>
                    <a:pt x="2074" y="944"/>
                  </a:cubicBezTo>
                  <a:cubicBezTo>
                    <a:pt x="2075" y="946"/>
                    <a:pt x="2079" y="950"/>
                    <a:pt x="2083" y="954"/>
                  </a:cubicBezTo>
                  <a:cubicBezTo>
                    <a:pt x="2081" y="954"/>
                    <a:pt x="2094" y="962"/>
                    <a:pt x="2102" y="962"/>
                  </a:cubicBezTo>
                  <a:cubicBezTo>
                    <a:pt x="2104" y="962"/>
                    <a:pt x="2106" y="961"/>
                    <a:pt x="2107" y="960"/>
                  </a:cubicBezTo>
                  <a:cubicBezTo>
                    <a:pt x="2115" y="957"/>
                    <a:pt x="2114" y="938"/>
                    <a:pt x="2113" y="938"/>
                  </a:cubicBezTo>
                  <a:cubicBezTo>
                    <a:pt x="2113" y="938"/>
                    <a:pt x="2113" y="938"/>
                    <a:pt x="2113" y="939"/>
                  </a:cubicBezTo>
                  <a:cubicBezTo>
                    <a:pt x="2110" y="928"/>
                    <a:pt x="2108" y="925"/>
                    <a:pt x="2106" y="919"/>
                  </a:cubicBezTo>
                  <a:cubicBezTo>
                    <a:pt x="2097" y="902"/>
                    <a:pt x="2091" y="889"/>
                    <a:pt x="2083" y="873"/>
                  </a:cubicBezTo>
                  <a:cubicBezTo>
                    <a:pt x="2054" y="815"/>
                    <a:pt x="2026" y="759"/>
                    <a:pt x="1999" y="706"/>
                  </a:cubicBezTo>
                  <a:cubicBezTo>
                    <a:pt x="1952" y="613"/>
                    <a:pt x="1908" y="526"/>
                    <a:pt x="1869" y="448"/>
                  </a:cubicBezTo>
                  <a:cubicBezTo>
                    <a:pt x="1875" y="456"/>
                    <a:pt x="1882" y="465"/>
                    <a:pt x="1889" y="473"/>
                  </a:cubicBezTo>
                  <a:cubicBezTo>
                    <a:pt x="1894" y="478"/>
                    <a:pt x="1897" y="484"/>
                    <a:pt x="1911" y="491"/>
                  </a:cubicBezTo>
                  <a:cubicBezTo>
                    <a:pt x="1912" y="491"/>
                    <a:pt x="1913" y="491"/>
                    <a:pt x="1914" y="491"/>
                  </a:cubicBezTo>
                  <a:cubicBezTo>
                    <a:pt x="1934" y="491"/>
                    <a:pt x="1922" y="475"/>
                    <a:pt x="1923" y="472"/>
                  </a:cubicBezTo>
                  <a:cubicBezTo>
                    <a:pt x="1920" y="461"/>
                    <a:pt x="1915" y="452"/>
                    <a:pt x="1912" y="444"/>
                  </a:cubicBezTo>
                  <a:cubicBezTo>
                    <a:pt x="1910" y="441"/>
                    <a:pt x="1910" y="437"/>
                    <a:pt x="1909" y="434"/>
                  </a:cubicBezTo>
                  <a:cubicBezTo>
                    <a:pt x="1916" y="438"/>
                    <a:pt x="1926" y="443"/>
                    <a:pt x="1930" y="443"/>
                  </a:cubicBezTo>
                  <a:cubicBezTo>
                    <a:pt x="1930" y="443"/>
                    <a:pt x="1930" y="443"/>
                    <a:pt x="1930" y="443"/>
                  </a:cubicBezTo>
                  <a:cubicBezTo>
                    <a:pt x="1968" y="439"/>
                    <a:pt x="2100" y="430"/>
                    <a:pt x="2118" y="418"/>
                  </a:cubicBezTo>
                  <a:cubicBezTo>
                    <a:pt x="2135" y="409"/>
                    <a:pt x="2122" y="363"/>
                    <a:pt x="2116" y="354"/>
                  </a:cubicBezTo>
                  <a:cubicBezTo>
                    <a:pt x="2125" y="367"/>
                    <a:pt x="2158" y="408"/>
                    <a:pt x="2179" y="435"/>
                  </a:cubicBezTo>
                  <a:cubicBezTo>
                    <a:pt x="2185" y="443"/>
                    <a:pt x="2192" y="451"/>
                    <a:pt x="2198" y="459"/>
                  </a:cubicBezTo>
                  <a:cubicBezTo>
                    <a:pt x="2201" y="463"/>
                    <a:pt x="2205" y="467"/>
                    <a:pt x="2210" y="473"/>
                  </a:cubicBezTo>
                  <a:cubicBezTo>
                    <a:pt x="2214" y="475"/>
                    <a:pt x="2212" y="479"/>
                    <a:pt x="2227" y="483"/>
                  </a:cubicBezTo>
                  <a:cubicBezTo>
                    <a:pt x="2236" y="477"/>
                    <a:pt x="2229" y="471"/>
                    <a:pt x="2229" y="469"/>
                  </a:cubicBezTo>
                  <a:cubicBezTo>
                    <a:pt x="2219" y="447"/>
                    <a:pt x="2211" y="433"/>
                    <a:pt x="2201" y="415"/>
                  </a:cubicBezTo>
                  <a:cubicBezTo>
                    <a:pt x="2165" y="346"/>
                    <a:pt x="2127" y="276"/>
                    <a:pt x="2089" y="204"/>
                  </a:cubicBezTo>
                  <a:cubicBezTo>
                    <a:pt x="2081" y="191"/>
                    <a:pt x="2074" y="177"/>
                    <a:pt x="2066" y="163"/>
                  </a:cubicBezTo>
                  <a:cubicBezTo>
                    <a:pt x="2067" y="163"/>
                    <a:pt x="2067" y="163"/>
                    <a:pt x="2067" y="163"/>
                  </a:cubicBezTo>
                  <a:cubicBezTo>
                    <a:pt x="2124" y="239"/>
                    <a:pt x="2184" y="319"/>
                    <a:pt x="2248" y="403"/>
                  </a:cubicBezTo>
                  <a:cubicBezTo>
                    <a:pt x="2313" y="489"/>
                    <a:pt x="2378" y="575"/>
                    <a:pt x="2442" y="659"/>
                  </a:cubicBezTo>
                  <a:cubicBezTo>
                    <a:pt x="2458" y="680"/>
                    <a:pt x="2474" y="702"/>
                    <a:pt x="2491" y="723"/>
                  </a:cubicBezTo>
                  <a:cubicBezTo>
                    <a:pt x="2495" y="728"/>
                    <a:pt x="2499" y="734"/>
                    <a:pt x="2505" y="741"/>
                  </a:cubicBezTo>
                  <a:cubicBezTo>
                    <a:pt x="2505" y="741"/>
                    <a:pt x="2509" y="746"/>
                    <a:pt x="2511" y="748"/>
                  </a:cubicBezTo>
                  <a:cubicBezTo>
                    <a:pt x="2510" y="748"/>
                    <a:pt x="2521" y="755"/>
                    <a:pt x="2525" y="755"/>
                  </a:cubicBezTo>
                  <a:cubicBezTo>
                    <a:pt x="2526" y="755"/>
                    <a:pt x="2527" y="755"/>
                    <a:pt x="2527" y="754"/>
                  </a:cubicBezTo>
                  <a:cubicBezTo>
                    <a:pt x="2532" y="753"/>
                    <a:pt x="2529" y="739"/>
                    <a:pt x="2528" y="739"/>
                  </a:cubicBezTo>
                  <a:cubicBezTo>
                    <a:pt x="2528" y="739"/>
                    <a:pt x="2528" y="739"/>
                    <a:pt x="2528" y="740"/>
                  </a:cubicBezTo>
                  <a:cubicBezTo>
                    <a:pt x="2525" y="732"/>
                    <a:pt x="2524" y="730"/>
                    <a:pt x="2522" y="726"/>
                  </a:cubicBezTo>
                  <a:cubicBezTo>
                    <a:pt x="2514" y="713"/>
                    <a:pt x="2508" y="703"/>
                    <a:pt x="2501" y="692"/>
                  </a:cubicBezTo>
                  <a:cubicBezTo>
                    <a:pt x="2476" y="650"/>
                    <a:pt x="2451" y="609"/>
                    <a:pt x="2427" y="570"/>
                  </a:cubicBezTo>
                  <a:cubicBezTo>
                    <a:pt x="2384" y="500"/>
                    <a:pt x="2345" y="436"/>
                    <a:pt x="2309" y="376"/>
                  </a:cubicBezTo>
                  <a:cubicBezTo>
                    <a:pt x="2314" y="383"/>
                    <a:pt x="2319" y="389"/>
                    <a:pt x="2325" y="396"/>
                  </a:cubicBezTo>
                  <a:cubicBezTo>
                    <a:pt x="2329" y="399"/>
                    <a:pt x="2332" y="404"/>
                    <a:pt x="2341" y="410"/>
                  </a:cubicBezTo>
                  <a:cubicBezTo>
                    <a:pt x="2342" y="410"/>
                    <a:pt x="2343" y="410"/>
                    <a:pt x="2344" y="410"/>
                  </a:cubicBezTo>
                  <a:cubicBezTo>
                    <a:pt x="2355" y="410"/>
                    <a:pt x="2346" y="397"/>
                    <a:pt x="2346" y="396"/>
                  </a:cubicBezTo>
                  <a:cubicBezTo>
                    <a:pt x="2342" y="387"/>
                    <a:pt x="2338" y="380"/>
                    <a:pt x="2335" y="374"/>
                  </a:cubicBezTo>
                  <a:cubicBezTo>
                    <a:pt x="2333" y="372"/>
                    <a:pt x="2332" y="369"/>
                    <a:pt x="2332" y="367"/>
                  </a:cubicBezTo>
                  <a:cubicBezTo>
                    <a:pt x="2336" y="370"/>
                    <a:pt x="2344" y="374"/>
                    <a:pt x="2346" y="374"/>
                  </a:cubicBezTo>
                  <a:cubicBezTo>
                    <a:pt x="2346" y="374"/>
                    <a:pt x="2346" y="374"/>
                    <a:pt x="2346" y="374"/>
                  </a:cubicBezTo>
                  <a:cubicBezTo>
                    <a:pt x="2376" y="371"/>
                    <a:pt x="2470" y="368"/>
                    <a:pt x="2480" y="359"/>
                  </a:cubicBezTo>
                  <a:cubicBezTo>
                    <a:pt x="2490" y="352"/>
                    <a:pt x="2472" y="316"/>
                    <a:pt x="2467" y="308"/>
                  </a:cubicBezTo>
                  <a:cubicBezTo>
                    <a:pt x="2475" y="318"/>
                    <a:pt x="2502" y="350"/>
                    <a:pt x="2519" y="371"/>
                  </a:cubicBezTo>
                  <a:cubicBezTo>
                    <a:pt x="2524" y="378"/>
                    <a:pt x="2530" y="384"/>
                    <a:pt x="2535" y="390"/>
                  </a:cubicBezTo>
                  <a:cubicBezTo>
                    <a:pt x="2538" y="393"/>
                    <a:pt x="2540" y="397"/>
                    <a:pt x="2544" y="401"/>
                  </a:cubicBezTo>
                  <a:cubicBezTo>
                    <a:pt x="2547" y="403"/>
                    <a:pt x="2547" y="406"/>
                    <a:pt x="2557" y="409"/>
                  </a:cubicBezTo>
                  <a:cubicBezTo>
                    <a:pt x="2562" y="405"/>
                    <a:pt x="2557" y="400"/>
                    <a:pt x="2556" y="399"/>
                  </a:cubicBezTo>
                  <a:cubicBezTo>
                    <a:pt x="2547" y="382"/>
                    <a:pt x="2539" y="371"/>
                    <a:pt x="2531" y="357"/>
                  </a:cubicBezTo>
                  <a:cubicBezTo>
                    <a:pt x="2497" y="303"/>
                    <a:pt x="2463" y="247"/>
                    <a:pt x="2427" y="190"/>
                  </a:cubicBezTo>
                  <a:cubicBezTo>
                    <a:pt x="2420" y="179"/>
                    <a:pt x="2413" y="168"/>
                    <a:pt x="2406" y="157"/>
                  </a:cubicBezTo>
                  <a:cubicBezTo>
                    <a:pt x="2406" y="157"/>
                    <a:pt x="2406" y="157"/>
                    <a:pt x="2406" y="157"/>
                  </a:cubicBezTo>
                  <a:cubicBezTo>
                    <a:pt x="2455" y="218"/>
                    <a:pt x="2506" y="282"/>
                    <a:pt x="2560" y="349"/>
                  </a:cubicBezTo>
                  <a:cubicBezTo>
                    <a:pt x="2574" y="367"/>
                    <a:pt x="2589" y="386"/>
                    <a:pt x="2604" y="404"/>
                  </a:cubicBezTo>
                  <a:cubicBezTo>
                    <a:pt x="2604" y="384"/>
                    <a:pt x="2604" y="384"/>
                    <a:pt x="2604" y="384"/>
                  </a:cubicBezTo>
                  <a:cubicBezTo>
                    <a:pt x="2593" y="370"/>
                    <a:pt x="2583" y="357"/>
                    <a:pt x="2572" y="344"/>
                  </a:cubicBezTo>
                  <a:cubicBezTo>
                    <a:pt x="2519" y="278"/>
                    <a:pt x="2468" y="215"/>
                    <a:pt x="2419" y="155"/>
                  </a:cubicBezTo>
                  <a:cubicBezTo>
                    <a:pt x="2407" y="140"/>
                    <a:pt x="2395" y="125"/>
                    <a:pt x="2383" y="111"/>
                  </a:cubicBezTo>
                  <a:cubicBezTo>
                    <a:pt x="2377" y="103"/>
                    <a:pt x="2373" y="97"/>
                    <a:pt x="2364" y="87"/>
                  </a:cubicBezTo>
                  <a:cubicBezTo>
                    <a:pt x="2361" y="84"/>
                    <a:pt x="2363" y="85"/>
                    <a:pt x="2355" y="79"/>
                  </a:cubicBezTo>
                  <a:cubicBezTo>
                    <a:pt x="2352" y="77"/>
                    <a:pt x="2350" y="76"/>
                    <a:pt x="2348" y="76"/>
                  </a:cubicBezTo>
                  <a:cubicBezTo>
                    <a:pt x="2344" y="76"/>
                    <a:pt x="2346" y="83"/>
                    <a:pt x="2346" y="83"/>
                  </a:cubicBezTo>
                  <a:cubicBezTo>
                    <a:pt x="2348" y="88"/>
                    <a:pt x="2349" y="89"/>
                    <a:pt x="2350" y="91"/>
                  </a:cubicBezTo>
                  <a:cubicBezTo>
                    <a:pt x="2353" y="96"/>
                    <a:pt x="2355" y="99"/>
                    <a:pt x="2357" y="103"/>
                  </a:cubicBezTo>
                  <a:cubicBezTo>
                    <a:pt x="2375" y="131"/>
                    <a:pt x="2394" y="160"/>
                    <a:pt x="2411" y="188"/>
                  </a:cubicBezTo>
                  <a:cubicBezTo>
                    <a:pt x="2448" y="245"/>
                    <a:pt x="2484" y="302"/>
                    <a:pt x="2518" y="356"/>
                  </a:cubicBezTo>
                  <a:cubicBezTo>
                    <a:pt x="2520" y="359"/>
                    <a:pt x="2522" y="362"/>
                    <a:pt x="2524" y="365"/>
                  </a:cubicBezTo>
                  <a:cubicBezTo>
                    <a:pt x="2515" y="353"/>
                    <a:pt x="2505" y="342"/>
                    <a:pt x="2495" y="331"/>
                  </a:cubicBezTo>
                  <a:cubicBezTo>
                    <a:pt x="2483" y="319"/>
                    <a:pt x="2481" y="309"/>
                    <a:pt x="2459" y="294"/>
                  </a:cubicBezTo>
                  <a:cubicBezTo>
                    <a:pt x="2450" y="298"/>
                    <a:pt x="2460" y="308"/>
                    <a:pt x="2461" y="312"/>
                  </a:cubicBezTo>
                  <a:cubicBezTo>
                    <a:pt x="2463" y="317"/>
                    <a:pt x="2467" y="324"/>
                    <a:pt x="2468" y="328"/>
                  </a:cubicBezTo>
                  <a:cubicBezTo>
                    <a:pt x="2473" y="337"/>
                    <a:pt x="2473" y="348"/>
                    <a:pt x="2471" y="353"/>
                  </a:cubicBezTo>
                  <a:cubicBezTo>
                    <a:pt x="2466" y="360"/>
                    <a:pt x="2386" y="362"/>
                    <a:pt x="2347" y="364"/>
                  </a:cubicBezTo>
                  <a:cubicBezTo>
                    <a:pt x="2339" y="361"/>
                    <a:pt x="2328" y="349"/>
                    <a:pt x="2321" y="349"/>
                  </a:cubicBezTo>
                  <a:cubicBezTo>
                    <a:pt x="2309" y="353"/>
                    <a:pt x="2320" y="365"/>
                    <a:pt x="2321" y="371"/>
                  </a:cubicBezTo>
                  <a:cubicBezTo>
                    <a:pt x="2322" y="374"/>
                    <a:pt x="2323" y="376"/>
                    <a:pt x="2325" y="378"/>
                  </a:cubicBezTo>
                  <a:cubicBezTo>
                    <a:pt x="2316" y="368"/>
                    <a:pt x="2307" y="357"/>
                    <a:pt x="2298" y="347"/>
                  </a:cubicBezTo>
                  <a:cubicBezTo>
                    <a:pt x="2295" y="343"/>
                    <a:pt x="2292" y="339"/>
                    <a:pt x="2288" y="335"/>
                  </a:cubicBezTo>
                  <a:cubicBezTo>
                    <a:pt x="2286" y="333"/>
                    <a:pt x="2284" y="330"/>
                    <a:pt x="2280" y="327"/>
                  </a:cubicBezTo>
                  <a:cubicBezTo>
                    <a:pt x="2280" y="327"/>
                    <a:pt x="2273" y="323"/>
                    <a:pt x="2269" y="323"/>
                  </a:cubicBezTo>
                  <a:cubicBezTo>
                    <a:pt x="2268" y="323"/>
                    <a:pt x="2268" y="323"/>
                    <a:pt x="2268" y="324"/>
                  </a:cubicBezTo>
                  <a:cubicBezTo>
                    <a:pt x="2265" y="329"/>
                    <a:pt x="2267" y="330"/>
                    <a:pt x="2268" y="332"/>
                  </a:cubicBezTo>
                  <a:cubicBezTo>
                    <a:pt x="2273" y="344"/>
                    <a:pt x="2278" y="350"/>
                    <a:pt x="2282" y="359"/>
                  </a:cubicBezTo>
                  <a:cubicBezTo>
                    <a:pt x="2320" y="423"/>
                    <a:pt x="2362" y="494"/>
                    <a:pt x="2408" y="572"/>
                  </a:cubicBezTo>
                  <a:cubicBezTo>
                    <a:pt x="2416" y="586"/>
                    <a:pt x="2424" y="600"/>
                    <a:pt x="2433" y="614"/>
                  </a:cubicBezTo>
                  <a:cubicBezTo>
                    <a:pt x="2378" y="542"/>
                    <a:pt x="2323" y="469"/>
                    <a:pt x="2267" y="396"/>
                  </a:cubicBezTo>
                  <a:cubicBezTo>
                    <a:pt x="2204" y="313"/>
                    <a:pt x="2144" y="234"/>
                    <a:pt x="2087" y="159"/>
                  </a:cubicBezTo>
                  <a:cubicBezTo>
                    <a:pt x="2073" y="141"/>
                    <a:pt x="2059" y="123"/>
                    <a:pt x="2046" y="105"/>
                  </a:cubicBezTo>
                  <a:cubicBezTo>
                    <a:pt x="2038" y="96"/>
                    <a:pt x="2033" y="88"/>
                    <a:pt x="2023" y="76"/>
                  </a:cubicBezTo>
                  <a:cubicBezTo>
                    <a:pt x="2019" y="73"/>
                    <a:pt x="2022" y="74"/>
                    <a:pt x="2011" y="66"/>
                  </a:cubicBezTo>
                  <a:cubicBezTo>
                    <a:pt x="2007" y="63"/>
                    <a:pt x="2004" y="63"/>
                    <a:pt x="2002" y="63"/>
                  </a:cubicBezTo>
                  <a:cubicBezTo>
                    <a:pt x="1998" y="63"/>
                    <a:pt x="1997" y="65"/>
                    <a:pt x="1996" y="67"/>
                  </a:cubicBezTo>
                  <a:cubicBezTo>
                    <a:pt x="1995" y="69"/>
                    <a:pt x="1995" y="71"/>
                    <a:pt x="1996" y="71"/>
                  </a:cubicBezTo>
                  <a:cubicBezTo>
                    <a:pt x="1996" y="71"/>
                    <a:pt x="1996" y="71"/>
                    <a:pt x="1996" y="71"/>
                  </a:cubicBezTo>
                  <a:cubicBezTo>
                    <a:pt x="1997" y="77"/>
                    <a:pt x="1999" y="78"/>
                    <a:pt x="2000" y="81"/>
                  </a:cubicBezTo>
                  <a:cubicBezTo>
                    <a:pt x="2003" y="86"/>
                    <a:pt x="2005" y="90"/>
                    <a:pt x="2007" y="95"/>
                  </a:cubicBezTo>
                  <a:cubicBezTo>
                    <a:pt x="2027" y="131"/>
                    <a:pt x="2046" y="166"/>
                    <a:pt x="2066" y="201"/>
                  </a:cubicBezTo>
                  <a:cubicBezTo>
                    <a:pt x="2105" y="274"/>
                    <a:pt x="2144" y="345"/>
                    <a:pt x="2183" y="414"/>
                  </a:cubicBezTo>
                  <a:cubicBezTo>
                    <a:pt x="2185" y="418"/>
                    <a:pt x="2187" y="422"/>
                    <a:pt x="2189" y="426"/>
                  </a:cubicBezTo>
                  <a:cubicBezTo>
                    <a:pt x="2177" y="411"/>
                    <a:pt x="2165" y="397"/>
                    <a:pt x="2154" y="383"/>
                  </a:cubicBezTo>
                  <a:cubicBezTo>
                    <a:pt x="2138" y="368"/>
                    <a:pt x="2116" y="337"/>
                    <a:pt x="2108" y="336"/>
                  </a:cubicBezTo>
                  <a:cubicBezTo>
                    <a:pt x="2093" y="342"/>
                    <a:pt x="2105" y="354"/>
                    <a:pt x="2105" y="360"/>
                  </a:cubicBezTo>
                  <a:cubicBezTo>
                    <a:pt x="2108" y="367"/>
                    <a:pt x="2112" y="375"/>
                    <a:pt x="2113" y="380"/>
                  </a:cubicBezTo>
                  <a:cubicBezTo>
                    <a:pt x="2117" y="392"/>
                    <a:pt x="2114" y="401"/>
                    <a:pt x="2109" y="407"/>
                  </a:cubicBezTo>
                  <a:cubicBezTo>
                    <a:pt x="2104" y="412"/>
                    <a:pt x="1992" y="426"/>
                    <a:pt x="1929" y="430"/>
                  </a:cubicBezTo>
                  <a:cubicBezTo>
                    <a:pt x="1916" y="426"/>
                    <a:pt x="1912" y="411"/>
                    <a:pt x="1898" y="411"/>
                  </a:cubicBezTo>
                  <a:cubicBezTo>
                    <a:pt x="1877" y="417"/>
                    <a:pt x="1891" y="432"/>
                    <a:pt x="1891" y="441"/>
                  </a:cubicBezTo>
                  <a:cubicBezTo>
                    <a:pt x="1892" y="444"/>
                    <a:pt x="1893" y="447"/>
                    <a:pt x="1894" y="450"/>
                  </a:cubicBezTo>
                  <a:cubicBezTo>
                    <a:pt x="1884" y="437"/>
                    <a:pt x="1872" y="422"/>
                    <a:pt x="1862" y="409"/>
                  </a:cubicBezTo>
                  <a:cubicBezTo>
                    <a:pt x="1858" y="404"/>
                    <a:pt x="1854" y="399"/>
                    <a:pt x="1849" y="393"/>
                  </a:cubicBezTo>
                  <a:cubicBezTo>
                    <a:pt x="1846" y="391"/>
                    <a:pt x="1844" y="388"/>
                    <a:pt x="1838" y="383"/>
                  </a:cubicBezTo>
                  <a:cubicBezTo>
                    <a:pt x="1837" y="382"/>
                    <a:pt x="1829" y="378"/>
                    <a:pt x="1824" y="378"/>
                  </a:cubicBezTo>
                  <a:cubicBezTo>
                    <a:pt x="1822" y="378"/>
                    <a:pt x="1820" y="378"/>
                    <a:pt x="1819" y="380"/>
                  </a:cubicBezTo>
                  <a:cubicBezTo>
                    <a:pt x="1814" y="386"/>
                    <a:pt x="1817" y="388"/>
                    <a:pt x="1817" y="390"/>
                  </a:cubicBezTo>
                  <a:cubicBezTo>
                    <a:pt x="1821" y="407"/>
                    <a:pt x="1827" y="415"/>
                    <a:pt x="1831" y="426"/>
                  </a:cubicBezTo>
                  <a:cubicBezTo>
                    <a:pt x="1872" y="511"/>
                    <a:pt x="1917" y="606"/>
                    <a:pt x="1967" y="711"/>
                  </a:cubicBezTo>
                  <a:cubicBezTo>
                    <a:pt x="1976" y="730"/>
                    <a:pt x="1986" y="749"/>
                    <a:pt x="1995" y="769"/>
                  </a:cubicBezTo>
                  <a:cubicBezTo>
                    <a:pt x="1928" y="671"/>
                    <a:pt x="1861" y="574"/>
                    <a:pt x="1794" y="477"/>
                  </a:cubicBezTo>
                  <a:cubicBezTo>
                    <a:pt x="1719" y="368"/>
                    <a:pt x="1647" y="264"/>
                    <a:pt x="1580" y="167"/>
                  </a:cubicBezTo>
                  <a:cubicBezTo>
                    <a:pt x="1563" y="143"/>
                    <a:pt x="1547" y="120"/>
                    <a:pt x="1530" y="96"/>
                  </a:cubicBezTo>
                  <a:cubicBezTo>
                    <a:pt x="1522" y="84"/>
                    <a:pt x="1516" y="75"/>
                    <a:pt x="1503" y="59"/>
                  </a:cubicBezTo>
                  <a:cubicBezTo>
                    <a:pt x="1498" y="55"/>
                    <a:pt x="1503" y="56"/>
                    <a:pt x="1487" y="46"/>
                  </a:cubicBezTo>
                  <a:cubicBezTo>
                    <a:pt x="1482" y="43"/>
                    <a:pt x="1477" y="41"/>
                    <a:pt x="1473" y="41"/>
                  </a:cubicBezTo>
                  <a:cubicBezTo>
                    <a:pt x="1467" y="41"/>
                    <a:pt x="1464" y="44"/>
                    <a:pt x="1461" y="47"/>
                  </a:cubicBezTo>
                  <a:cubicBezTo>
                    <a:pt x="1459" y="49"/>
                    <a:pt x="1459" y="52"/>
                    <a:pt x="1460" y="52"/>
                  </a:cubicBezTo>
                  <a:cubicBezTo>
                    <a:pt x="1460" y="52"/>
                    <a:pt x="1460" y="52"/>
                    <a:pt x="1460" y="52"/>
                  </a:cubicBezTo>
                  <a:cubicBezTo>
                    <a:pt x="1460" y="59"/>
                    <a:pt x="1462" y="61"/>
                    <a:pt x="1463" y="65"/>
                  </a:cubicBezTo>
                  <a:cubicBezTo>
                    <a:pt x="1465" y="72"/>
                    <a:pt x="1468" y="77"/>
                    <a:pt x="1470" y="83"/>
                  </a:cubicBezTo>
                  <a:cubicBezTo>
                    <a:pt x="1489" y="129"/>
                    <a:pt x="1508" y="176"/>
                    <a:pt x="1527" y="222"/>
                  </a:cubicBezTo>
                  <a:cubicBezTo>
                    <a:pt x="1566" y="318"/>
                    <a:pt x="1606" y="414"/>
                    <a:pt x="1645" y="508"/>
                  </a:cubicBezTo>
                  <a:cubicBezTo>
                    <a:pt x="1647" y="513"/>
                    <a:pt x="1649" y="518"/>
                    <a:pt x="1652" y="524"/>
                  </a:cubicBezTo>
                  <a:cubicBezTo>
                    <a:pt x="1637" y="504"/>
                    <a:pt x="1622" y="485"/>
                    <a:pt x="1607" y="466"/>
                  </a:cubicBezTo>
                  <a:cubicBezTo>
                    <a:pt x="1587" y="446"/>
                    <a:pt x="1592" y="429"/>
                    <a:pt x="1546" y="403"/>
                  </a:cubicBezTo>
                  <a:cubicBezTo>
                    <a:pt x="1518" y="412"/>
                    <a:pt x="1535" y="428"/>
                    <a:pt x="1533" y="437"/>
                  </a:cubicBezTo>
                  <a:cubicBezTo>
                    <a:pt x="1534" y="446"/>
                    <a:pt x="1538" y="457"/>
                    <a:pt x="1537" y="464"/>
                  </a:cubicBezTo>
                  <a:cubicBezTo>
                    <a:pt x="1540" y="481"/>
                    <a:pt x="1528" y="502"/>
                    <a:pt x="1518" y="511"/>
                  </a:cubicBezTo>
                  <a:cubicBezTo>
                    <a:pt x="1497" y="524"/>
                    <a:pt x="1261" y="545"/>
                    <a:pt x="1138" y="557"/>
                  </a:cubicBezTo>
                  <a:cubicBezTo>
                    <a:pt x="1116" y="551"/>
                    <a:pt x="1098" y="531"/>
                    <a:pt x="1076" y="531"/>
                  </a:cubicBezTo>
                  <a:cubicBezTo>
                    <a:pt x="1076" y="531"/>
                    <a:pt x="1075" y="531"/>
                    <a:pt x="1075" y="531"/>
                  </a:cubicBezTo>
                  <a:cubicBezTo>
                    <a:pt x="1029" y="542"/>
                    <a:pt x="1049" y="564"/>
                    <a:pt x="1044" y="577"/>
                  </a:cubicBezTo>
                  <a:cubicBezTo>
                    <a:pt x="1044" y="582"/>
                    <a:pt x="1045" y="587"/>
                    <a:pt x="1046" y="591"/>
                  </a:cubicBezTo>
                  <a:cubicBezTo>
                    <a:pt x="1032" y="571"/>
                    <a:pt x="1018" y="551"/>
                    <a:pt x="1003" y="531"/>
                  </a:cubicBezTo>
                  <a:cubicBezTo>
                    <a:pt x="999" y="524"/>
                    <a:pt x="994" y="517"/>
                    <a:pt x="987" y="508"/>
                  </a:cubicBezTo>
                  <a:cubicBezTo>
                    <a:pt x="983" y="504"/>
                    <a:pt x="980" y="500"/>
                    <a:pt x="970" y="494"/>
                  </a:cubicBezTo>
                  <a:cubicBezTo>
                    <a:pt x="970" y="492"/>
                    <a:pt x="956" y="487"/>
                    <a:pt x="945" y="487"/>
                  </a:cubicBezTo>
                  <a:cubicBezTo>
                    <a:pt x="941" y="487"/>
                    <a:pt x="937" y="488"/>
                    <a:pt x="934" y="490"/>
                  </a:cubicBezTo>
                  <a:cubicBezTo>
                    <a:pt x="921" y="500"/>
                    <a:pt x="925" y="503"/>
                    <a:pt x="923" y="506"/>
                  </a:cubicBezTo>
                  <a:cubicBezTo>
                    <a:pt x="922" y="531"/>
                    <a:pt x="929" y="543"/>
                    <a:pt x="932" y="559"/>
                  </a:cubicBezTo>
                  <a:cubicBezTo>
                    <a:pt x="966" y="689"/>
                    <a:pt x="1005" y="836"/>
                    <a:pt x="1048" y="1002"/>
                  </a:cubicBezTo>
                  <a:cubicBezTo>
                    <a:pt x="1056" y="1032"/>
                    <a:pt x="1064" y="1063"/>
                    <a:pt x="1073" y="1095"/>
                  </a:cubicBezTo>
                  <a:cubicBezTo>
                    <a:pt x="990" y="942"/>
                    <a:pt x="907" y="791"/>
                    <a:pt x="825" y="643"/>
                  </a:cubicBezTo>
                  <a:cubicBezTo>
                    <a:pt x="735" y="479"/>
                    <a:pt x="649" y="325"/>
                    <a:pt x="569" y="182"/>
                  </a:cubicBezTo>
                  <a:cubicBezTo>
                    <a:pt x="550" y="148"/>
                    <a:pt x="530" y="113"/>
                    <a:pt x="511" y="79"/>
                  </a:cubicBezTo>
                  <a:cubicBezTo>
                    <a:pt x="501" y="62"/>
                    <a:pt x="496" y="49"/>
                    <a:pt x="479" y="25"/>
                  </a:cubicBezTo>
                  <a:cubicBezTo>
                    <a:pt x="471" y="19"/>
                    <a:pt x="480" y="21"/>
                    <a:pt x="454" y="7"/>
                  </a:cubicBezTo>
                  <a:cubicBezTo>
                    <a:pt x="444" y="1"/>
                    <a:pt x="434" y="0"/>
                    <a:pt x="4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endParaRPr lang="en-GB" sz="1900">
                <a:solidFill>
                  <a:prstClr val="black"/>
                </a:solidFill>
              </a:endParaRPr>
            </a:p>
          </p:txBody>
        </p:sp>
        <p:sp>
          <p:nvSpPr>
            <p:cNvPr id="8" name="Freeform 24">
              <a:extLst>
                <a:ext uri="{FF2B5EF4-FFF2-40B4-BE49-F238E27FC236}">
                  <a16:creationId xmlns:a16="http://schemas.microsoft.com/office/drawing/2014/main" id="{56483A4E-13B0-43BF-BABE-7ED954FF926C}"/>
                </a:ext>
              </a:extLst>
            </p:cNvPr>
            <p:cNvSpPr>
              <a:spLocks/>
            </p:cNvSpPr>
            <p:nvPr/>
          </p:nvSpPr>
          <p:spPr bwMode="auto">
            <a:xfrm>
              <a:off x="4818" y="537"/>
              <a:ext cx="81" cy="132"/>
            </a:xfrm>
            <a:custGeom>
              <a:avLst/>
              <a:gdLst>
                <a:gd name="T0" fmla="*/ 2 w 43"/>
                <a:gd name="T1" fmla="*/ 0 h 70"/>
                <a:gd name="T2" fmla="*/ 1 w 43"/>
                <a:gd name="T3" fmla="*/ 1 h 70"/>
                <a:gd name="T4" fmla="*/ 2 w 43"/>
                <a:gd name="T5" fmla="*/ 8 h 70"/>
                <a:gd name="T6" fmla="*/ 15 w 43"/>
                <a:gd name="T7" fmla="*/ 29 h 70"/>
                <a:gd name="T8" fmla="*/ 43 w 43"/>
                <a:gd name="T9" fmla="*/ 70 h 70"/>
                <a:gd name="T10" fmla="*/ 43 w 43"/>
                <a:gd name="T11" fmla="*/ 54 h 70"/>
                <a:gd name="T12" fmla="*/ 36 w 43"/>
                <a:gd name="T13" fmla="*/ 43 h 70"/>
                <a:gd name="T14" fmla="*/ 43 w 43"/>
                <a:gd name="T15" fmla="*/ 52 h 70"/>
                <a:gd name="T16" fmla="*/ 43 w 43"/>
                <a:gd name="T17" fmla="*/ 41 h 70"/>
                <a:gd name="T18" fmla="*/ 25 w 43"/>
                <a:gd name="T19" fmla="*/ 20 h 70"/>
                <a:gd name="T20" fmla="*/ 16 w 43"/>
                <a:gd name="T21" fmla="*/ 10 h 70"/>
                <a:gd name="T22" fmla="*/ 9 w 43"/>
                <a:gd name="T23" fmla="*/ 4 h 70"/>
                <a:gd name="T24" fmla="*/ 2 w 43"/>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0">
                  <a:moveTo>
                    <a:pt x="2" y="0"/>
                  </a:moveTo>
                  <a:cubicBezTo>
                    <a:pt x="1" y="0"/>
                    <a:pt x="1" y="1"/>
                    <a:pt x="1" y="1"/>
                  </a:cubicBezTo>
                  <a:cubicBezTo>
                    <a:pt x="0" y="5"/>
                    <a:pt x="2" y="6"/>
                    <a:pt x="2" y="8"/>
                  </a:cubicBezTo>
                  <a:cubicBezTo>
                    <a:pt x="7" y="18"/>
                    <a:pt x="11" y="22"/>
                    <a:pt x="15" y="29"/>
                  </a:cubicBezTo>
                  <a:cubicBezTo>
                    <a:pt x="24" y="42"/>
                    <a:pt x="34" y="56"/>
                    <a:pt x="43" y="70"/>
                  </a:cubicBezTo>
                  <a:cubicBezTo>
                    <a:pt x="43" y="54"/>
                    <a:pt x="43" y="54"/>
                    <a:pt x="43" y="54"/>
                  </a:cubicBezTo>
                  <a:cubicBezTo>
                    <a:pt x="41" y="51"/>
                    <a:pt x="38" y="47"/>
                    <a:pt x="36" y="43"/>
                  </a:cubicBezTo>
                  <a:cubicBezTo>
                    <a:pt x="38" y="46"/>
                    <a:pt x="41" y="49"/>
                    <a:pt x="43" y="52"/>
                  </a:cubicBezTo>
                  <a:cubicBezTo>
                    <a:pt x="43" y="41"/>
                    <a:pt x="43" y="41"/>
                    <a:pt x="43" y="41"/>
                  </a:cubicBezTo>
                  <a:cubicBezTo>
                    <a:pt x="37" y="34"/>
                    <a:pt x="31" y="27"/>
                    <a:pt x="25" y="20"/>
                  </a:cubicBezTo>
                  <a:cubicBezTo>
                    <a:pt x="22" y="17"/>
                    <a:pt x="19" y="14"/>
                    <a:pt x="16" y="10"/>
                  </a:cubicBezTo>
                  <a:cubicBezTo>
                    <a:pt x="15" y="8"/>
                    <a:pt x="13" y="7"/>
                    <a:pt x="9" y="4"/>
                  </a:cubicBezTo>
                  <a:cubicBezTo>
                    <a:pt x="9" y="4"/>
                    <a:pt x="4"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endParaRPr lang="en-GB" sz="1900">
                <a:solidFill>
                  <a:prstClr val="black"/>
                </a:solidFill>
              </a:endParaRPr>
            </a:p>
          </p:txBody>
        </p:sp>
        <p:sp>
          <p:nvSpPr>
            <p:cNvPr id="9" name="Freeform 25">
              <a:extLst>
                <a:ext uri="{FF2B5EF4-FFF2-40B4-BE49-F238E27FC236}">
                  <a16:creationId xmlns:a16="http://schemas.microsoft.com/office/drawing/2014/main" id="{13C277D4-07EB-44DA-A5A7-9A69A39CA079}"/>
                </a:ext>
              </a:extLst>
            </p:cNvPr>
            <p:cNvSpPr>
              <a:spLocks/>
            </p:cNvSpPr>
            <p:nvPr/>
          </p:nvSpPr>
          <p:spPr bwMode="auto">
            <a:xfrm>
              <a:off x="4888" y="588"/>
              <a:ext cx="11" cy="22"/>
            </a:xfrm>
            <a:custGeom>
              <a:avLst/>
              <a:gdLst>
                <a:gd name="T0" fmla="*/ 0 w 6"/>
                <a:gd name="T1" fmla="*/ 0 h 12"/>
                <a:gd name="T2" fmla="*/ 6 w 6"/>
                <a:gd name="T3" fmla="*/ 12 h 12"/>
                <a:gd name="T4" fmla="*/ 6 w 6"/>
                <a:gd name="T5" fmla="*/ 7 h 12"/>
                <a:gd name="T6" fmla="*/ 0 w 6"/>
                <a:gd name="T7" fmla="*/ 0 h 12"/>
              </a:gdLst>
              <a:ahLst/>
              <a:cxnLst>
                <a:cxn ang="0">
                  <a:pos x="T0" y="T1"/>
                </a:cxn>
                <a:cxn ang="0">
                  <a:pos x="T2" y="T3"/>
                </a:cxn>
                <a:cxn ang="0">
                  <a:pos x="T4" y="T5"/>
                </a:cxn>
                <a:cxn ang="0">
                  <a:pos x="T6" y="T7"/>
                </a:cxn>
              </a:cxnLst>
              <a:rect l="0" t="0" r="r" b="b"/>
              <a:pathLst>
                <a:path w="6" h="12">
                  <a:moveTo>
                    <a:pt x="0" y="0"/>
                  </a:moveTo>
                  <a:cubicBezTo>
                    <a:pt x="1" y="3"/>
                    <a:pt x="5" y="8"/>
                    <a:pt x="6" y="12"/>
                  </a:cubicBezTo>
                  <a:cubicBezTo>
                    <a:pt x="6" y="7"/>
                    <a:pt x="6" y="7"/>
                    <a:pt x="6" y="7"/>
                  </a:cubicBezTo>
                  <a:cubicBezTo>
                    <a:pt x="4" y="4"/>
                    <a:pt x="2" y="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09"/>
              <a:endParaRPr lang="en-GB" sz="1900">
                <a:solidFill>
                  <a:prstClr val="black"/>
                </a:solidFill>
              </a:endParaRPr>
            </a:p>
          </p:txBody>
        </p:sp>
      </p:grpSp>
      <p:sp>
        <p:nvSpPr>
          <p:cNvPr id="10" name="Rectangle 9">
            <a:extLst>
              <a:ext uri="{FF2B5EF4-FFF2-40B4-BE49-F238E27FC236}">
                <a16:creationId xmlns:a16="http://schemas.microsoft.com/office/drawing/2014/main" id="{64377D5B-F955-4413-AADA-089FD3068DC3}"/>
              </a:ext>
            </a:extLst>
          </p:cNvPr>
          <p:cNvSpPr/>
          <p:nvPr userDrawn="1"/>
        </p:nvSpPr>
        <p:spPr>
          <a:xfrm>
            <a:off x="0" y="0"/>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914309"/>
            <a:endParaRPr lang="en-ID" sz="190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10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8143-3812-48F7-B9CE-04CABC6B826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2503209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981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72BAA0-0228-44D3-92F1-226D6BF34D9C}"/>
              </a:ext>
            </a:extLst>
          </p:cNvPr>
          <p:cNvGrpSpPr/>
          <p:nvPr userDrawn="1"/>
        </p:nvGrpSpPr>
        <p:grpSpPr>
          <a:xfrm>
            <a:off x="0" y="0"/>
            <a:ext cx="12192000" cy="6858000"/>
            <a:chOff x="0" y="158213"/>
            <a:chExt cx="12192000" cy="6858000"/>
          </a:xfrm>
        </p:grpSpPr>
        <p:pic>
          <p:nvPicPr>
            <p:cNvPr id="7" name="Picture 6">
              <a:extLst>
                <a:ext uri="{FF2B5EF4-FFF2-40B4-BE49-F238E27FC236}">
                  <a16:creationId xmlns:a16="http://schemas.microsoft.com/office/drawing/2014/main" id="{2B4203A3-E26F-4520-9780-D93C649F03D5}"/>
                </a:ext>
              </a:extLst>
            </p:cNvPr>
            <p:cNvPicPr>
              <a:picLocks noChangeAspect="1"/>
            </p:cNvPicPr>
            <p:nvPr/>
          </p:nvPicPr>
          <p:blipFill>
            <a:blip r:embed="rId2"/>
            <a:stretch>
              <a:fillRect/>
            </a:stretch>
          </p:blipFill>
          <p:spPr>
            <a:xfrm>
              <a:off x="2806923" y="316426"/>
              <a:ext cx="6578154" cy="6541575"/>
            </a:xfrm>
            <a:prstGeom prst="rect">
              <a:avLst/>
            </a:prstGeom>
          </p:spPr>
        </p:pic>
        <p:sp>
          <p:nvSpPr>
            <p:cNvPr id="8" name="Rectangle 7">
              <a:extLst>
                <a:ext uri="{FF2B5EF4-FFF2-40B4-BE49-F238E27FC236}">
                  <a16:creationId xmlns:a16="http://schemas.microsoft.com/office/drawing/2014/main" id="{72008D15-E050-48D1-B339-E5E2E07EB71A}"/>
                </a:ext>
              </a:extLst>
            </p:cNvPr>
            <p:cNvSpPr/>
            <p:nvPr/>
          </p:nvSpPr>
          <p:spPr>
            <a:xfrm>
              <a:off x="0" y="158213"/>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ID" sz="1900">
                <a:solidFill>
                  <a:srgbClr val="FFFFFF"/>
                </a:solidFill>
              </a:endParaRPr>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589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9" name="Freeform 5960">
            <a:extLst>
              <a:ext uri="{FF2B5EF4-FFF2-40B4-BE49-F238E27FC236}">
                <a16:creationId xmlns:a16="http://schemas.microsoft.com/office/drawing/2014/main" id="{2BA5FFE4-B3C0-47AE-B9F0-40B30BC5B877}"/>
              </a:ext>
            </a:extLst>
          </p:cNvPr>
          <p:cNvSpPr>
            <a:spLocks noChangeAspect="1" noEditPoints="1"/>
          </p:cNvSpPr>
          <p:nvPr userDrawn="1"/>
        </p:nvSpPr>
        <p:spPr bwMode="auto">
          <a:xfrm>
            <a:off x="1731965" y="1129093"/>
            <a:ext cx="8728075" cy="5045075"/>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chemeClr val="tx1">
              <a:lumMod val="95000"/>
              <a:lumOff val="5000"/>
            </a:schemeClr>
          </a:solidFill>
          <a:ln w="9525">
            <a:noFill/>
            <a:round/>
            <a:headEnd/>
            <a:tailEnd/>
          </a:ln>
          <a:effectLst/>
        </p:spPr>
        <p:txBody>
          <a:bodyPr lIns="91432" tIns="45718" rIns="91432" bIns="45718"/>
          <a:lstStyle/>
          <a:p>
            <a:pPr defTabSz="914309"/>
            <a:endParaRPr lang="en-US" sz="1900">
              <a:solidFill>
                <a:prstClr val="black"/>
              </a:solidFill>
            </a:endParaRPr>
          </a:p>
        </p:txBody>
      </p:sp>
      <p:sp>
        <p:nvSpPr>
          <p:cNvPr id="8" name="Rectangle 7">
            <a:extLst>
              <a:ext uri="{FF2B5EF4-FFF2-40B4-BE49-F238E27FC236}">
                <a16:creationId xmlns:a16="http://schemas.microsoft.com/office/drawing/2014/main" id="{72008D15-E050-48D1-B339-E5E2E07EB71A}"/>
              </a:ext>
            </a:extLst>
          </p:cNvPr>
          <p:cNvSpPr/>
          <p:nvPr/>
        </p:nvSpPr>
        <p:spPr>
          <a:xfrm>
            <a:off x="0" y="0"/>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ctr" defTabSz="914309"/>
            <a:endParaRPr lang="en-ID" sz="1900">
              <a:solidFill>
                <a:srgbClr val="FFFFFF"/>
              </a:solidFill>
            </a:endParaRPr>
          </a:p>
        </p:txBody>
      </p:sp>
      <p:sp>
        <p:nvSpPr>
          <p:cNvPr id="2" name="Title 1"/>
          <p:cNvSpPr>
            <a:spLocks noGrp="1"/>
          </p:cNvSpPr>
          <p:nvPr userDrawn="1">
            <p:ph type="title"/>
          </p:nvPr>
        </p:nvSpPr>
        <p:spPr/>
        <p:txBody>
          <a:bodyPr/>
          <a:lstStyle/>
          <a:p>
            <a:r>
              <a:rPr lang="en-US"/>
              <a:t>Click to edit Master title style</a:t>
            </a:r>
          </a:p>
        </p:txBody>
      </p:sp>
      <p:sp>
        <p:nvSpPr>
          <p:cNvPr id="3" name="Date Placeholder 2"/>
          <p:cNvSpPr>
            <a:spLocks noGrp="1"/>
          </p:cNvSpPr>
          <p:nvPr userDrawn="1">
            <p:ph type="dt" sz="half" idx="10"/>
          </p:nvPr>
        </p:nvSpPr>
        <p:spPr/>
        <p:txBody>
          <a:bodyPr/>
          <a:lstStyle/>
          <a:p>
            <a:fld id="{33CA334D-47BF-4C51-9467-739C33E87C70}" type="datetimeFigureOut">
              <a:rPr lang="en-US" smtClean="0">
                <a:solidFill>
                  <a:prstClr val="black">
                    <a:tint val="75000"/>
                  </a:prstClr>
                </a:solidFill>
              </a:rPr>
              <a:pPr/>
              <a:t>7/3/2020</a:t>
            </a:fld>
            <a:endParaRPr lang="en-US">
              <a:solidFill>
                <a:prstClr val="black">
                  <a:tint val="75000"/>
                </a:prstClr>
              </a:solidFill>
            </a:endParaRPr>
          </a:p>
        </p:txBody>
      </p:sp>
      <p:sp>
        <p:nvSpPr>
          <p:cNvPr id="4" name="Footer Placeholder 3"/>
          <p:cNvSpPr>
            <a:spLocks noGrp="1"/>
          </p:cNvSpPr>
          <p:nvPr userDrawn="1">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userDrawn="1">
            <p:ph type="sldNum" sz="quarter" idx="12"/>
          </p:nvPr>
        </p:nvSpPr>
        <p:spPr/>
        <p:txBody>
          <a:bodyPr/>
          <a:lstStyle/>
          <a:p>
            <a:fld id="{8E591227-F9EB-4B2B-9432-842143BA167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005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2"/>
          <p:cNvSpPr>
            <a:spLocks noGrp="1"/>
          </p:cNvSpPr>
          <p:nvPr>
            <p:ph sz="half" idx="1"/>
          </p:nvPr>
        </p:nvSpPr>
        <p:spPr>
          <a:xfrm>
            <a:off x="1219200" y="304801"/>
            <a:ext cx="4368800" cy="3124200"/>
          </a:xfrm>
        </p:spPr>
        <p:txBody>
          <a:bodyPr/>
          <a:lstStyle>
            <a:lvl1pPr>
              <a:defRPr sz="2500"/>
            </a:lvl1pPr>
            <a:lvl2pPr>
              <a:defRPr sz="23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1900"/>
            </a:lvl1pPr>
            <a:lvl2pPr>
              <a:defRPr sz="23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9" name="Content Placeholder 2"/>
          <p:cNvSpPr>
            <a:spLocks noGrp="1"/>
          </p:cNvSpPr>
          <p:nvPr>
            <p:ph sz="half" idx="14"/>
          </p:nvPr>
        </p:nvSpPr>
        <p:spPr>
          <a:xfrm>
            <a:off x="1219200" y="3429003"/>
            <a:ext cx="4368800" cy="3048000"/>
          </a:xfrm>
        </p:spPr>
        <p:txBody>
          <a:bodyPr/>
          <a:lstStyle>
            <a:lvl1pPr>
              <a:defRPr sz="2500"/>
            </a:lvl1pPr>
            <a:lvl2pPr>
              <a:defRPr sz="23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10" name="Content Placeholder 3"/>
          <p:cNvSpPr>
            <a:spLocks noGrp="1"/>
          </p:cNvSpPr>
          <p:nvPr>
            <p:ph sz="half" idx="15"/>
          </p:nvPr>
        </p:nvSpPr>
        <p:spPr>
          <a:xfrm>
            <a:off x="5588000" y="3429003"/>
            <a:ext cx="6197600" cy="3048000"/>
          </a:xfrm>
        </p:spPr>
        <p:txBody>
          <a:bodyPr anchor="ctr">
            <a:normAutofit/>
          </a:bodyPr>
          <a:lstStyle>
            <a:lvl1pPr>
              <a:defRPr sz="1900"/>
            </a:lvl1pPr>
            <a:lvl2pPr>
              <a:defRPr sz="23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069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18143-3812-48F7-B9CE-04CABC6B826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1997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218143-3812-48F7-B9CE-04CABC6B826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173903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218143-3812-48F7-B9CE-04CABC6B826C}"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35868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218143-3812-48F7-B9CE-04CABC6B826C}"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8312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18143-3812-48F7-B9CE-04CABC6B826C}"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59157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18143-3812-48F7-B9CE-04CABC6B826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18352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18143-3812-48F7-B9CE-04CABC6B826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118925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chemeClr val="bg2">
                <a:lumMod val="0"/>
                <a:lumOff val="100000"/>
              </a:schemeClr>
            </a:gs>
            <a:gs pos="83000">
              <a:schemeClr val="bg2"/>
            </a:gs>
            <a:gs pos="9000">
              <a:schemeClr val="bg1">
                <a:lumMod val="11000"/>
                <a:lumOff val="89000"/>
              </a:schemeClr>
            </a:gs>
            <a:gs pos="100000">
              <a:schemeClr val="bg2">
                <a:lumMod val="91000"/>
                <a:lumOff val="9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18143-3812-48F7-B9CE-04CABC6B826C}" type="datetimeFigureOut">
              <a:rPr lang="en-US" smtClean="0"/>
              <a:t>7/3/2020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C2BFA-C91E-4D01-9DD5-89C45735E8B9}" type="slidenum">
              <a:rPr lang="en-US" smtClean="0"/>
              <a:t>‹#›</a:t>
            </a:fld>
            <a:endParaRPr lang="en-US"/>
          </a:p>
        </p:txBody>
      </p:sp>
    </p:spTree>
    <p:extLst>
      <p:ext uri="{BB962C8B-B14F-4D97-AF65-F5344CB8AC3E}">
        <p14:creationId xmlns:p14="http://schemas.microsoft.com/office/powerpoint/2010/main" val="313417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68886"/>
            <a:ext cx="10515600" cy="387799"/>
          </a:xfrm>
          <a:prstGeom prst="rect">
            <a:avLst/>
          </a:prstGeom>
        </p:spPr>
        <p:txBody>
          <a:bodyPr vert="horz"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46581"/>
            <a:ext cx="2743200" cy="184667"/>
          </a:xfrm>
          <a:prstGeom prst="rect">
            <a:avLst/>
          </a:prstGeom>
        </p:spPr>
        <p:txBody>
          <a:bodyPr vert="horz" lIns="0" tIns="0" rIns="0" bIns="0" rtlCol="0" anchor="ctr">
            <a:spAutoFit/>
          </a:bodyPr>
          <a:lstStyle>
            <a:lvl1pPr algn="l">
              <a:defRPr sz="1200">
                <a:solidFill>
                  <a:schemeClr val="tx1">
                    <a:tint val="75000"/>
                  </a:schemeClr>
                </a:solidFill>
              </a:defRPr>
            </a:lvl1pPr>
          </a:lstStyle>
          <a:p>
            <a:pPr defTabSz="914309"/>
            <a:fld id="{33CA334D-47BF-4C51-9467-739C33E87C70}" type="datetimeFigureOut">
              <a:rPr lang="en-US" smtClean="0">
                <a:solidFill>
                  <a:prstClr val="black">
                    <a:tint val="75000"/>
                  </a:prstClr>
                </a:solidFill>
              </a:rPr>
              <a:pPr defTabSz="914309"/>
              <a:t>7/3/2020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446581"/>
            <a:ext cx="4114800" cy="184667"/>
          </a:xfrm>
          <a:prstGeom prst="rect">
            <a:avLst/>
          </a:prstGeom>
        </p:spPr>
        <p:txBody>
          <a:bodyPr vert="horz" lIns="0" tIns="0" rIns="0" bIns="0" rtlCol="0" anchor="ctr">
            <a:spAutoFit/>
          </a:bodyPr>
          <a:lstStyle>
            <a:lvl1pPr algn="ctr">
              <a:defRPr sz="1200">
                <a:solidFill>
                  <a:schemeClr val="tx1">
                    <a:tint val="75000"/>
                  </a:schemeClr>
                </a:solidFill>
              </a:defRPr>
            </a:lvl1pPr>
          </a:lstStyle>
          <a:p>
            <a:pPr defTabSz="914309"/>
            <a:endParaRPr lang="en-US">
              <a:solidFill>
                <a:prstClr val="black">
                  <a:tint val="75000"/>
                </a:prstClr>
              </a:solidFill>
            </a:endParaRPr>
          </a:p>
        </p:txBody>
      </p:sp>
      <p:sp>
        <p:nvSpPr>
          <p:cNvPr id="6" name="Slide Number Placeholder 5"/>
          <p:cNvSpPr>
            <a:spLocks noGrp="1"/>
          </p:cNvSpPr>
          <p:nvPr>
            <p:ph type="sldNum" sz="quarter" idx="4"/>
          </p:nvPr>
        </p:nvSpPr>
        <p:spPr>
          <a:xfrm>
            <a:off x="8610600" y="6446581"/>
            <a:ext cx="2743200" cy="184667"/>
          </a:xfrm>
          <a:prstGeom prst="rect">
            <a:avLst/>
          </a:prstGeom>
        </p:spPr>
        <p:txBody>
          <a:bodyPr vert="horz" lIns="0" tIns="0" rIns="0" bIns="0" rtlCol="0" anchor="ctr">
            <a:spAutoFit/>
          </a:bodyPr>
          <a:lstStyle>
            <a:lvl1pPr algn="r">
              <a:defRPr sz="1200">
                <a:solidFill>
                  <a:schemeClr val="tx1">
                    <a:tint val="75000"/>
                  </a:schemeClr>
                </a:solidFill>
              </a:defRPr>
            </a:lvl1pPr>
          </a:lstStyle>
          <a:p>
            <a:pPr defTabSz="914309"/>
            <a:fld id="{8E591227-F9EB-4B2B-9432-842143BA1678}"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25833425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309" rtl="0" eaLnBrk="1" latinLnBrk="0" hangingPunct="1">
        <a:lnSpc>
          <a:spcPct val="90000"/>
        </a:lnSpc>
        <a:spcBef>
          <a:spcPct val="0"/>
        </a:spcBef>
        <a:buNone/>
        <a:defRPr sz="2800" b="1" kern="1200">
          <a:solidFill>
            <a:schemeClr val="tx1">
              <a:lumMod val="75000"/>
              <a:lumOff val="25000"/>
            </a:schemeClr>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1900" kern="1200">
          <a:solidFill>
            <a:schemeClr val="tx1">
              <a:lumMod val="75000"/>
              <a:lumOff val="25000"/>
            </a:schemeClr>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1500" kern="1200">
          <a:solidFill>
            <a:schemeClr val="tx1">
              <a:lumMod val="75000"/>
              <a:lumOff val="25000"/>
            </a:schemeClr>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4"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5" algn="l" defTabSz="91430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0F0D14F-F18B-4BD2-8639-FC0D220EBA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52941" y="643466"/>
            <a:ext cx="6629450" cy="5568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313F1A-272E-46A0-99BE-0629A54BE6CF}"/>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EF40B820-0141-458B-807D-963BAFC87669}"/>
              </a:ext>
            </a:extLst>
          </p:cNvPr>
          <p:cNvSpPr txBox="1"/>
          <p:nvPr/>
        </p:nvSpPr>
        <p:spPr>
          <a:xfrm>
            <a:off x="887768" y="1574019"/>
            <a:ext cx="2769832" cy="2585323"/>
          </a:xfrm>
          <a:prstGeom prst="rect">
            <a:avLst/>
          </a:prstGeom>
          <a:noFill/>
        </p:spPr>
        <p:txBody>
          <a:bodyPr wrap="square" rtlCol="0">
            <a:spAutoFit/>
          </a:bodyPr>
          <a:lstStyle/>
          <a:p>
            <a:r>
              <a:rPr lang="en-US" sz="2400" dirty="0">
                <a:solidFill>
                  <a:schemeClr val="bg1">
                    <a:lumMod val="95000"/>
                  </a:schemeClr>
                </a:solidFill>
              </a:rPr>
              <a:t>Visit</a:t>
            </a:r>
          </a:p>
          <a:p>
            <a:endParaRPr lang="en-US" sz="2400" dirty="0">
              <a:solidFill>
                <a:schemeClr val="bg1">
                  <a:lumMod val="95000"/>
                </a:schemeClr>
              </a:solidFill>
            </a:endParaRPr>
          </a:p>
          <a:p>
            <a:r>
              <a:rPr lang="en-US" sz="2400" dirty="0">
                <a:solidFill>
                  <a:schemeClr val="bg1">
                    <a:lumMod val="95000"/>
                  </a:schemeClr>
                </a:solidFill>
              </a:rPr>
              <a:t>StandingTrue.com</a:t>
            </a:r>
          </a:p>
          <a:p>
            <a:r>
              <a:rPr lang="en-US" sz="1600" dirty="0">
                <a:solidFill>
                  <a:schemeClr val="bg1">
                    <a:lumMod val="95000"/>
                  </a:schemeClr>
                </a:solidFill>
              </a:rPr>
              <a:t>  (</a:t>
            </a:r>
            <a:r>
              <a:rPr lang="en-US" sz="1600" dirty="0" err="1">
                <a:solidFill>
                  <a:schemeClr val="bg1">
                    <a:lumMod val="95000"/>
                  </a:schemeClr>
                </a:solidFill>
              </a:rPr>
              <a:t>InternetBibleFellowship</a:t>
            </a:r>
            <a:r>
              <a:rPr lang="en-US" sz="1600" dirty="0">
                <a:solidFill>
                  <a:schemeClr val="bg1">
                    <a:lumMod val="95000"/>
                  </a:schemeClr>
                </a:solidFill>
              </a:rPr>
              <a:t>)</a:t>
            </a:r>
          </a:p>
          <a:p>
            <a:endParaRPr lang="en-US" sz="2400" dirty="0">
              <a:solidFill>
                <a:schemeClr val="bg1">
                  <a:lumMod val="95000"/>
                </a:schemeClr>
              </a:solidFill>
            </a:endParaRPr>
          </a:p>
          <a:p>
            <a:r>
              <a:rPr lang="en-US" sz="2400" dirty="0">
                <a:solidFill>
                  <a:schemeClr val="bg1">
                    <a:lumMod val="95000"/>
                  </a:schemeClr>
                </a:solidFill>
              </a:rPr>
              <a:t>Click on the Peek to Peak image</a:t>
            </a:r>
          </a:p>
        </p:txBody>
      </p:sp>
      <p:pic>
        <p:nvPicPr>
          <p:cNvPr id="1028" name="Picture 4">
            <a:extLst>
              <a:ext uri="{FF2B5EF4-FFF2-40B4-BE49-F238E27FC236}">
                <a16:creationId xmlns:a16="http://schemas.microsoft.com/office/drawing/2014/main" id="{ABF174D1-F87B-4BF6-B31C-C3BC47923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460" y="-1165"/>
            <a:ext cx="5251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0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a:solidFill>
                    <a:schemeClr val="accent1">
                      <a:lumMod val="50000"/>
                    </a:schemeClr>
                  </a:solidFill>
                </a:rPr>
                <a:t>Chapter Three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373880" y="982014"/>
            <a:ext cx="6210300" cy="4544834"/>
          </a:xfrm>
          <a:prstGeom prst="rect">
            <a:avLst/>
          </a:prstGeom>
          <a:noFill/>
        </p:spPr>
        <p:txBody>
          <a:bodyPr wrap="square" rtlCol="0">
            <a:spAutoFit/>
          </a:bodyPr>
          <a:lstStyle/>
          <a:p>
            <a:r>
              <a:rPr lang="en-US" sz="3200" b="1" baseline="30000" dirty="0"/>
              <a:t>CHAPTER 3 -</a:t>
            </a:r>
            <a:endParaRPr lang="en-US" sz="3200" baseline="30000" dirty="0"/>
          </a:p>
          <a:p>
            <a:endParaRPr lang="en-US" sz="3200" baseline="30000" dirty="0"/>
          </a:p>
          <a:p>
            <a:r>
              <a:rPr lang="en-US" sz="3200" baseline="30000" dirty="0"/>
              <a:t>In chapter 3 Paul addresses the question whether the Jews, God’s chosen people, have any advantages.</a:t>
            </a:r>
          </a:p>
          <a:p>
            <a:endParaRPr lang="en-US" sz="3200" baseline="30000" dirty="0"/>
          </a:p>
          <a:p>
            <a:r>
              <a:rPr lang="en-US" sz="3200" baseline="30000" dirty="0"/>
              <a:t>a. What advantages </a:t>
            </a:r>
            <a:r>
              <a:rPr lang="en-US" sz="3200" i="1" baseline="30000" dirty="0"/>
              <a:t>did</a:t>
            </a:r>
            <a:r>
              <a:rPr lang="en-US" sz="3200" baseline="30000" dirty="0"/>
              <a:t> they have? (verses 1-2)</a:t>
            </a:r>
          </a:p>
          <a:p>
            <a:endParaRPr lang="en-US" sz="3200" baseline="30000" dirty="0"/>
          </a:p>
          <a:p>
            <a:r>
              <a:rPr lang="en-US" sz="3200" baseline="30000" dirty="0"/>
              <a:t>b. Did their responses to these advantages change the facts?  Why? (verse 3 and following.)</a:t>
            </a:r>
          </a:p>
          <a:p>
            <a:endParaRPr lang="en-US" sz="3200" baseline="30000" dirty="0"/>
          </a:p>
          <a:p>
            <a:r>
              <a:rPr lang="en-US" sz="3200" baseline="30000" dirty="0"/>
              <a:t>c. Scan the rest of the chapter and answer the following question:  Who really are the righteous ones?</a:t>
            </a:r>
          </a:p>
          <a:p>
            <a:endParaRPr lang="en-US" baseline="30000" dirty="0"/>
          </a:p>
        </p:txBody>
      </p:sp>
    </p:spTree>
    <p:extLst>
      <p:ext uri="{BB962C8B-B14F-4D97-AF65-F5344CB8AC3E}">
        <p14:creationId xmlns:p14="http://schemas.microsoft.com/office/powerpoint/2010/main" val="1803415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a:solidFill>
                    <a:schemeClr val="accent1">
                      <a:lumMod val="50000"/>
                    </a:schemeClr>
                  </a:solidFill>
                </a:rPr>
                <a:t>Chapter Four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03303" y="1111085"/>
            <a:ext cx="6210300" cy="2862322"/>
          </a:xfrm>
          <a:prstGeom prst="rect">
            <a:avLst/>
          </a:prstGeom>
          <a:noFill/>
        </p:spPr>
        <p:txBody>
          <a:bodyPr wrap="square" rtlCol="0">
            <a:spAutoFit/>
          </a:bodyPr>
          <a:lstStyle/>
          <a:p>
            <a:r>
              <a:rPr lang="en-US" sz="5400" b="1" baseline="30000"/>
              <a:t>CHAPTER 4 -</a:t>
            </a:r>
            <a:endParaRPr lang="en-US" sz="5400" baseline="30000"/>
          </a:p>
          <a:p>
            <a:endParaRPr lang="en-US" sz="5400" baseline="30000"/>
          </a:p>
          <a:p>
            <a:r>
              <a:rPr lang="en-US" sz="5400" baseline="30000"/>
              <a:t>According to chapter four, what is the most dangerous thing one can do to displease God?</a:t>
            </a:r>
          </a:p>
        </p:txBody>
      </p:sp>
    </p:spTree>
    <p:extLst>
      <p:ext uri="{BB962C8B-B14F-4D97-AF65-F5344CB8AC3E}">
        <p14:creationId xmlns:p14="http://schemas.microsoft.com/office/powerpoint/2010/main" val="3465953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a:solidFill>
                    <a:schemeClr val="accent1">
                      <a:lumMod val="50000"/>
                    </a:schemeClr>
                  </a:solidFill>
                </a:rPr>
                <a:t>If time allows…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305300" y="1111085"/>
            <a:ext cx="6576059" cy="4647426"/>
          </a:xfrm>
          <a:prstGeom prst="rect">
            <a:avLst/>
          </a:prstGeom>
          <a:noFill/>
        </p:spPr>
        <p:txBody>
          <a:bodyPr wrap="square" rtlCol="0">
            <a:spAutoFit/>
          </a:bodyPr>
          <a:lstStyle/>
          <a:p>
            <a:r>
              <a:rPr lang="en-US" sz="2800" b="1" baseline="30000"/>
              <a:t>1:5 </a:t>
            </a:r>
            <a:r>
              <a:rPr lang="en-US" sz="2800" baseline="30000"/>
              <a:t> The term “obedience to the faith.” literally means “the obedience of faith.” In your opinion, which of these statements best conveys the meaning of the phrase “the obedience of faith”?</a:t>
            </a:r>
          </a:p>
          <a:p>
            <a:endParaRPr lang="en-US" sz="2800" baseline="30000"/>
          </a:p>
          <a:p>
            <a:r>
              <a:rPr lang="en-US" sz="2800" baseline="30000"/>
              <a:t>a. Paul was telling us we must obey God </a:t>
            </a:r>
            <a:r>
              <a:rPr lang="en-US" sz="2800" i="1" baseline="30000"/>
              <a:t>before</a:t>
            </a:r>
            <a:r>
              <a:rPr lang="en-US" sz="2800" baseline="30000"/>
              <a:t> He gives us the power to exercise true saving faith.</a:t>
            </a:r>
          </a:p>
          <a:p>
            <a:endParaRPr lang="en-US" sz="2800" baseline="30000"/>
          </a:p>
          <a:p>
            <a:r>
              <a:rPr lang="en-US" sz="2800" baseline="30000"/>
              <a:t>b. Paul was telling us that true saving faith </a:t>
            </a:r>
            <a:r>
              <a:rPr lang="en-US" sz="2800" i="1" baseline="30000"/>
              <a:t>always</a:t>
            </a:r>
            <a:r>
              <a:rPr lang="en-US" sz="2800" baseline="30000"/>
              <a:t> produces obedience in the life.</a:t>
            </a:r>
          </a:p>
          <a:p>
            <a:endParaRPr lang="en-US" sz="2800" baseline="30000"/>
          </a:p>
          <a:p>
            <a:r>
              <a:rPr lang="en-US" sz="2800" baseline="30000"/>
              <a:t>c. Paul was saying that placing faith in the gospel (rather trying to please God with our works) is, itself, the true obedience which God desires.</a:t>
            </a:r>
          </a:p>
          <a:p>
            <a:pPr algn="ctr"/>
            <a:endParaRPr lang="en-US" sz="2800" i="1" baseline="30000"/>
          </a:p>
          <a:p>
            <a:pPr algn="ctr"/>
            <a:r>
              <a:rPr lang="en-US" sz="2800" i="1" baseline="30000"/>
              <a:t>Can you support your answer with scripture?</a:t>
            </a:r>
          </a:p>
          <a:p>
            <a:endParaRPr lang="en-US" sz="2400" baseline="30000"/>
          </a:p>
        </p:txBody>
      </p:sp>
    </p:spTree>
    <p:extLst>
      <p:ext uri="{BB962C8B-B14F-4D97-AF65-F5344CB8AC3E}">
        <p14:creationId xmlns:p14="http://schemas.microsoft.com/office/powerpoint/2010/main" val="753401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C1ED-538A-4D15-965E-80B41BFF2017}"/>
              </a:ext>
            </a:extLst>
          </p:cNvPr>
          <p:cNvSpPr>
            <a:spLocks noGrp="1"/>
          </p:cNvSpPr>
          <p:nvPr>
            <p:ph type="title"/>
          </p:nvPr>
        </p:nvSpPr>
        <p:spPr/>
        <p:txBody>
          <a:bodyPr/>
          <a:lstStyle/>
          <a:p>
            <a:r>
              <a:rPr lang="en-US"/>
              <a:t>End June 21</a:t>
            </a:r>
          </a:p>
        </p:txBody>
      </p:sp>
      <p:sp>
        <p:nvSpPr>
          <p:cNvPr id="3" name="Content Placeholder 2">
            <a:extLst>
              <a:ext uri="{FF2B5EF4-FFF2-40B4-BE49-F238E27FC236}">
                <a16:creationId xmlns:a16="http://schemas.microsoft.com/office/drawing/2014/main" id="{9DF059E9-EA71-48B7-BC9F-2D9A651518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214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F0D14F-F18B-4BD2-8639-FC0D220EBA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2941" y="643466"/>
            <a:ext cx="6629450" cy="5568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313F1A-272E-46A0-99BE-0629A54BE6CF}"/>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EF40B820-0141-458B-807D-963BAFC87669}"/>
              </a:ext>
            </a:extLst>
          </p:cNvPr>
          <p:cNvSpPr txBox="1"/>
          <p:nvPr/>
        </p:nvSpPr>
        <p:spPr>
          <a:xfrm>
            <a:off x="709609" y="1766163"/>
            <a:ext cx="2991775" cy="2554545"/>
          </a:xfrm>
          <a:prstGeom prst="rect">
            <a:avLst/>
          </a:prstGeom>
          <a:noFill/>
        </p:spPr>
        <p:txBody>
          <a:bodyPr wrap="square" rtlCol="0">
            <a:spAutoFit/>
          </a:bodyPr>
          <a:lstStyle/>
          <a:p>
            <a:r>
              <a:rPr lang="en-US" sz="2400" dirty="0">
                <a:solidFill>
                  <a:schemeClr val="tx1">
                    <a:lumMod val="50000"/>
                    <a:lumOff val="50000"/>
                  </a:schemeClr>
                </a:solidFill>
              </a:rPr>
              <a:t>Visit</a:t>
            </a:r>
          </a:p>
          <a:p>
            <a:endParaRPr lang="en-US" sz="2400" dirty="0">
              <a:solidFill>
                <a:schemeClr val="tx1">
                  <a:lumMod val="50000"/>
                  <a:lumOff val="50000"/>
                </a:schemeClr>
              </a:solidFill>
            </a:endParaRPr>
          </a:p>
          <a:p>
            <a:r>
              <a:rPr lang="en-US" sz="2400" dirty="0">
                <a:solidFill>
                  <a:schemeClr val="tx1">
                    <a:lumMod val="50000"/>
                    <a:lumOff val="50000"/>
                  </a:schemeClr>
                </a:solidFill>
              </a:rPr>
              <a:t>StandingTrue.com</a:t>
            </a:r>
          </a:p>
          <a:p>
            <a:r>
              <a:rPr lang="en-US" sz="1600" dirty="0">
                <a:solidFill>
                  <a:schemeClr val="tx1">
                    <a:lumMod val="50000"/>
                    <a:lumOff val="50000"/>
                  </a:schemeClr>
                </a:solidFill>
              </a:rPr>
              <a:t>  (</a:t>
            </a:r>
            <a:r>
              <a:rPr lang="en-US" sz="1600" dirty="0" err="1">
                <a:solidFill>
                  <a:schemeClr val="tx1">
                    <a:lumMod val="50000"/>
                    <a:lumOff val="50000"/>
                  </a:schemeClr>
                </a:solidFill>
              </a:rPr>
              <a:t>InternetBibleFellowship</a:t>
            </a:r>
            <a:r>
              <a:rPr lang="en-US" sz="1600" dirty="0">
                <a:solidFill>
                  <a:schemeClr val="tx1">
                    <a:lumMod val="50000"/>
                    <a:lumOff val="50000"/>
                  </a:schemeClr>
                </a:solidFill>
              </a:rPr>
              <a:t>)</a:t>
            </a:r>
          </a:p>
          <a:p>
            <a:endParaRPr lang="en-US" sz="2400" dirty="0">
              <a:solidFill>
                <a:schemeClr val="tx1">
                  <a:lumMod val="50000"/>
                  <a:lumOff val="50000"/>
                </a:schemeClr>
              </a:solidFill>
            </a:endParaRPr>
          </a:p>
          <a:p>
            <a:r>
              <a:rPr lang="en-US" sz="2400" dirty="0">
                <a:solidFill>
                  <a:schemeClr val="tx1">
                    <a:lumMod val="50000"/>
                    <a:lumOff val="50000"/>
                  </a:schemeClr>
                </a:solidFill>
              </a:rPr>
              <a:t>Click on the Peek to Peak image</a:t>
            </a:r>
          </a:p>
        </p:txBody>
      </p:sp>
      <p:pic>
        <p:nvPicPr>
          <p:cNvPr id="1028" name="Picture 4">
            <a:extLst>
              <a:ext uri="{FF2B5EF4-FFF2-40B4-BE49-F238E27FC236}">
                <a16:creationId xmlns:a16="http://schemas.microsoft.com/office/drawing/2014/main" id="{ABF174D1-F87B-4BF6-B31C-C3BC47923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460" y="-1165"/>
            <a:ext cx="5251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5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p:nvPr/>
        </p:nvSpPr>
        <p:spPr>
          <a:xfrm>
            <a:off x="-142374" y="1310846"/>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5758642" y="5382498"/>
            <a:ext cx="4778971" cy="400110"/>
          </a:xfrm>
          <a:prstGeom prst="rect">
            <a:avLst/>
          </a:prstGeom>
          <a:noFill/>
        </p:spPr>
        <p:txBody>
          <a:bodyPr wrap="square" rtlCol="0">
            <a:spAutoFit/>
          </a:bodyPr>
          <a:lstStyle/>
          <a:p>
            <a:pPr algn="ctr"/>
            <a:r>
              <a:rPr lang="en-US" sz="2000" b="1" i="1" dirty="0">
                <a:solidFill>
                  <a:srgbClr val="79B84F"/>
                </a:solidFill>
              </a:rPr>
              <a:t>Chapters 5-8</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644" y="1299401"/>
            <a:ext cx="5698968" cy="379836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Welcome to Romans!</a:t>
            </a:r>
          </a:p>
        </p:txBody>
      </p:sp>
      <p:grpSp>
        <p:nvGrpSpPr>
          <p:cNvPr id="6" name="Group 5"/>
          <p:cNvGrpSpPr/>
          <p:nvPr/>
        </p:nvGrpSpPr>
        <p:grpSpPr>
          <a:xfrm>
            <a:off x="-1042341" y="736014"/>
            <a:ext cx="8131575" cy="3887362"/>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The Righteousness of God and its Application to Man</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07246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5000" fill="hold"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 presetClass="entr" presetSubtype="4" decel="6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2800"/>
                            </p:stCondLst>
                            <p:childTnLst>
                              <p:par>
                                <p:cTn id="18" presetID="10" presetClass="entr" presetSubtype="0" fill="hold" grpId="0" nodeType="afterEffect">
                                  <p:stCondLst>
                                    <p:cond delay="2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733355"/>
            <a:ext cx="12192000" cy="2124645"/>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reeform 3"/>
          <p:cNvSpPr/>
          <p:nvPr/>
        </p:nvSpPr>
        <p:spPr>
          <a:xfrm>
            <a:off x="-142374" y="56147"/>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702886" y="272085"/>
            <a:ext cx="3483219" cy="1107996"/>
          </a:xfrm>
          <a:prstGeom prst="rect">
            <a:avLst/>
          </a:prstGeom>
          <a:noFill/>
        </p:spPr>
        <p:txBody>
          <a:bodyPr wrap="square" rtlCol="0">
            <a:spAutoFit/>
          </a:bodyPr>
          <a:lstStyle/>
          <a:p>
            <a:r>
              <a:rPr lang="en-US" sz="2400" b="1">
                <a:solidFill>
                  <a:srgbClr val="70AD47"/>
                </a:solidFill>
                <a:latin typeface="Calibri Light" panose="020F0302020204030204"/>
              </a:rPr>
              <a:t>Justification &amp; Righteousness</a:t>
            </a:r>
          </a:p>
          <a:p>
            <a:endParaRPr lang="en-US">
              <a:solidFill>
                <a:srgbClr val="70AD47"/>
              </a:solidFill>
            </a:endParaRPr>
          </a:p>
        </p:txBody>
      </p:sp>
      <p:grpSp>
        <p:nvGrpSpPr>
          <p:cNvPr id="22" name="Group 21"/>
          <p:cNvGrpSpPr/>
          <p:nvPr/>
        </p:nvGrpSpPr>
        <p:grpSpPr>
          <a:xfrm rot="16200000">
            <a:off x="6212957" y="4686780"/>
            <a:ext cx="1178004" cy="2070978"/>
            <a:chOff x="2680417" y="340131"/>
            <a:chExt cx="1772630" cy="3116355"/>
          </a:xfrm>
        </p:grpSpPr>
        <p:sp>
          <p:nvSpPr>
            <p:cNvPr id="23"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p:nvPr/>
        </p:nvGrpSpPr>
        <p:grpSpPr>
          <a:xfrm>
            <a:off x="503157" y="1567847"/>
            <a:ext cx="2106226" cy="3702830"/>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extBox 4"/>
            <p:cNvSpPr txBox="1"/>
            <p:nvPr/>
          </p:nvSpPr>
          <p:spPr>
            <a:xfrm>
              <a:off x="691968" y="2952942"/>
              <a:ext cx="1728604" cy="892552"/>
            </a:xfrm>
            <a:prstGeom prst="rect">
              <a:avLst/>
            </a:prstGeom>
            <a:noFill/>
          </p:spPr>
          <p:txBody>
            <a:bodyPr wrap="square" rtlCol="0">
              <a:spAutoFit/>
            </a:bodyPr>
            <a:lstStyle/>
            <a:p>
              <a:r>
                <a:rPr lang="en-US" sz="1600" b="1"/>
                <a:t> I. THE GOSPEL PRESENTED</a:t>
              </a:r>
              <a:br>
                <a:rPr lang="en-US" sz="1600"/>
              </a:br>
              <a:r>
                <a:rPr lang="en-US" sz="2000" b="1" i="1" baseline="30000"/>
                <a:t>1:1-17</a:t>
              </a:r>
              <a:endParaRPr lang="en-US" sz="1600" b="1"/>
            </a:p>
          </p:txBody>
        </p:sp>
      </p:grpSp>
      <p:grpSp>
        <p:nvGrpSpPr>
          <p:cNvPr id="9" name="Group 8"/>
          <p:cNvGrpSpPr/>
          <p:nvPr/>
        </p:nvGrpSpPr>
        <p:grpSpPr>
          <a:xfrm>
            <a:off x="2221361" y="4721930"/>
            <a:ext cx="2822746" cy="1605621"/>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0" name="TextBox 49"/>
            <p:cNvSpPr txBox="1"/>
            <p:nvPr/>
          </p:nvSpPr>
          <p:spPr>
            <a:xfrm>
              <a:off x="1579494" y="5056802"/>
              <a:ext cx="1557951" cy="1000274"/>
            </a:xfrm>
            <a:prstGeom prst="rect">
              <a:avLst/>
            </a:prstGeom>
            <a:noFill/>
          </p:spPr>
          <p:txBody>
            <a:bodyPr wrap="square" rtlCol="0">
              <a:spAutoFit/>
            </a:bodyPr>
            <a:lstStyle/>
            <a:p>
              <a:r>
                <a:rPr lang="en-US" sz="1600" b="1"/>
                <a:t> II. JUSTIFICATION NECESSITATED </a:t>
              </a:r>
              <a:r>
                <a:rPr lang="en-US" sz="1000"/>
                <a:t> </a:t>
              </a:r>
              <a:r>
                <a:rPr lang="en-US" sz="1100" b="1"/>
                <a:t>1:18-3:20</a:t>
              </a:r>
              <a:endParaRPr lang="en-US" sz="1600" b="1"/>
            </a:p>
          </p:txBody>
        </p:sp>
      </p:grpSp>
      <p:grpSp>
        <p:nvGrpSpPr>
          <p:cNvPr id="10" name="Group 9"/>
          <p:cNvGrpSpPr/>
          <p:nvPr/>
        </p:nvGrpSpPr>
        <p:grpSpPr>
          <a:xfrm>
            <a:off x="3494024" y="1822988"/>
            <a:ext cx="1760552" cy="2768986"/>
            <a:chOff x="3821966" y="1436600"/>
            <a:chExt cx="1760552" cy="2768986"/>
          </a:xfrm>
        </p:grpSpPr>
        <p:grpSp>
          <p:nvGrpSpPr>
            <p:cNvPr id="29" name="Group 28"/>
            <p:cNvGrpSpPr/>
            <p:nvPr/>
          </p:nvGrpSpPr>
          <p:grpSpPr>
            <a:xfrm rot="1039162" flipH="1">
              <a:off x="3821966" y="1436600"/>
              <a:ext cx="1760552" cy="2768986"/>
              <a:chOff x="2680417" y="340131"/>
              <a:chExt cx="1772630" cy="3116355"/>
            </a:xfrm>
          </p:grpSpPr>
          <p:sp>
            <p:nvSpPr>
              <p:cNvPr id="30"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1" name="TextBox 50"/>
            <p:cNvSpPr txBox="1"/>
            <p:nvPr/>
          </p:nvSpPr>
          <p:spPr>
            <a:xfrm>
              <a:off x="3982844" y="2508164"/>
              <a:ext cx="1448728" cy="1323439"/>
            </a:xfrm>
            <a:prstGeom prst="rect">
              <a:avLst/>
            </a:prstGeom>
            <a:noFill/>
          </p:spPr>
          <p:txBody>
            <a:bodyPr wrap="square" rtlCol="0">
              <a:spAutoFit/>
            </a:bodyPr>
            <a:lstStyle/>
            <a:p>
              <a:r>
                <a:rPr lang="en-US" sz="1600" b="1" dirty="0"/>
                <a:t>III. JUSTIFICATION PROVIDED  </a:t>
              </a:r>
              <a:r>
                <a:rPr lang="en-US" sz="1400" b="1" dirty="0"/>
                <a:t>3:21-5:21</a:t>
              </a:r>
            </a:p>
            <a:p>
              <a:endParaRPr lang="en-US" sz="1600" dirty="0"/>
            </a:p>
          </p:txBody>
        </p:sp>
      </p:grpSp>
      <p:grpSp>
        <p:nvGrpSpPr>
          <p:cNvPr id="11" name="Group 10"/>
          <p:cNvGrpSpPr/>
          <p:nvPr/>
        </p:nvGrpSpPr>
        <p:grpSpPr>
          <a:xfrm rot="1170638">
            <a:off x="5630980" y="2456750"/>
            <a:ext cx="2822746" cy="1605621"/>
            <a:chOff x="5150837" y="2931600"/>
            <a:chExt cx="2822746" cy="1605621"/>
          </a:xfrm>
        </p:grpSpPr>
        <p:grpSp>
          <p:nvGrpSpPr>
            <p:cNvPr id="32" name="Group 31"/>
            <p:cNvGrpSpPr/>
            <p:nvPr/>
          </p:nvGrpSpPr>
          <p:grpSpPr>
            <a:xfrm rot="5049889">
              <a:off x="5759399" y="2323038"/>
              <a:ext cx="1605621" cy="2822746"/>
              <a:chOff x="2680417" y="340131"/>
              <a:chExt cx="1772630" cy="3116355"/>
            </a:xfrm>
          </p:grpSpPr>
          <p:sp>
            <p:nvSpPr>
              <p:cNvPr id="34"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2" name="TextBox 51"/>
            <p:cNvSpPr txBox="1"/>
            <p:nvPr/>
          </p:nvSpPr>
          <p:spPr>
            <a:xfrm rot="20429362">
              <a:off x="5834467" y="3154975"/>
              <a:ext cx="1502302" cy="1077218"/>
            </a:xfrm>
            <a:prstGeom prst="rect">
              <a:avLst/>
            </a:prstGeom>
            <a:noFill/>
          </p:spPr>
          <p:txBody>
            <a:bodyPr wrap="square" rtlCol="0">
              <a:spAutoFit/>
            </a:bodyPr>
            <a:lstStyle/>
            <a:p>
              <a:r>
                <a:rPr lang="en-US" sz="1600" b="1"/>
                <a:t>IV. JUSTIFICATION EXTENDED </a:t>
              </a:r>
            </a:p>
            <a:p>
              <a:r>
                <a:rPr lang="en-US" sz="1600" b="1"/>
                <a:t> 6:1-8:39</a:t>
              </a:r>
              <a:endParaRPr lang="en-US" sz="1600"/>
            </a:p>
          </p:txBody>
        </p:sp>
      </p:grpSp>
      <p:grpSp>
        <p:nvGrpSpPr>
          <p:cNvPr id="15" name="Group 14"/>
          <p:cNvGrpSpPr/>
          <p:nvPr/>
        </p:nvGrpSpPr>
        <p:grpSpPr>
          <a:xfrm>
            <a:off x="8960872" y="1984967"/>
            <a:ext cx="2482735" cy="1589346"/>
            <a:chOff x="7877083" y="2207996"/>
            <a:chExt cx="2118900" cy="1356433"/>
          </a:xfrm>
        </p:grpSpPr>
        <p:grpSp>
          <p:nvGrpSpPr>
            <p:cNvPr id="39" name="Group 38"/>
            <p:cNvGrpSpPr/>
            <p:nvPr/>
          </p:nvGrpSpPr>
          <p:grpSpPr>
            <a:xfrm rot="6956110" flipH="1">
              <a:off x="8258316" y="1826763"/>
              <a:ext cx="1356433" cy="2118900"/>
              <a:chOff x="2680417" y="313196"/>
              <a:chExt cx="1800178" cy="3143290"/>
            </a:xfrm>
          </p:grpSpPr>
          <p:sp>
            <p:nvSpPr>
              <p:cNvPr id="40" name="Freeform 9"/>
              <p:cNvSpPr>
                <a:spLocks/>
              </p:cNvSpPr>
              <p:nvPr/>
            </p:nvSpPr>
            <p:spPr bwMode="auto">
              <a:xfrm>
                <a:off x="2707965" y="313196"/>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4" name="TextBox 53"/>
            <p:cNvSpPr txBox="1"/>
            <p:nvPr/>
          </p:nvSpPr>
          <p:spPr>
            <a:xfrm>
              <a:off x="8372500" y="2452763"/>
              <a:ext cx="1237491" cy="919356"/>
            </a:xfrm>
            <a:prstGeom prst="rect">
              <a:avLst/>
            </a:prstGeom>
            <a:noFill/>
          </p:spPr>
          <p:txBody>
            <a:bodyPr wrap="square" rtlCol="0">
              <a:spAutoFit/>
            </a:bodyPr>
            <a:lstStyle/>
            <a:p>
              <a:r>
                <a:rPr lang="en-US" sz="1600" b="1" dirty="0"/>
                <a:t>VI. JUSTIFICATION EXPERIENCED  </a:t>
              </a:r>
              <a:r>
                <a:rPr lang="en-US" sz="1400" b="1" dirty="0"/>
                <a:t>12:1-16:27</a:t>
              </a:r>
              <a:endParaRPr lang="en-US" sz="1600" dirty="0"/>
            </a:p>
          </p:txBody>
        </p:sp>
      </p:grpSp>
      <p:grpSp>
        <p:nvGrpSpPr>
          <p:cNvPr id="14" name="Group 13"/>
          <p:cNvGrpSpPr/>
          <p:nvPr/>
        </p:nvGrpSpPr>
        <p:grpSpPr>
          <a:xfrm>
            <a:off x="7010214" y="534676"/>
            <a:ext cx="2500049" cy="185459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TextBox 52"/>
            <p:cNvSpPr txBox="1"/>
            <p:nvPr/>
          </p:nvSpPr>
          <p:spPr>
            <a:xfrm>
              <a:off x="6979103" y="1007877"/>
              <a:ext cx="1909326" cy="717733"/>
            </a:xfrm>
            <a:prstGeom prst="rect">
              <a:avLst/>
            </a:prstGeom>
            <a:noFill/>
          </p:spPr>
          <p:txBody>
            <a:bodyPr wrap="square" rtlCol="0">
              <a:spAutoFit/>
            </a:bodyPr>
            <a:lstStyle/>
            <a:p>
              <a:pPr marL="400050" indent="-400050">
                <a:buAutoNum type="romanUcPeriod" startAt="5"/>
              </a:pPr>
              <a:r>
                <a:rPr lang="en-US" sz="1600" b="1"/>
                <a:t>JUSTIFICATION DEFENDED</a:t>
              </a:r>
              <a:br>
                <a:rPr lang="en-US" sz="1600" b="1"/>
              </a:br>
              <a:r>
                <a:rPr lang="en-US" sz="1400" b="1"/>
                <a:t>9:1-11</a:t>
              </a:r>
              <a:endParaRPr lang="en-US" sz="1600"/>
            </a:p>
          </p:txBody>
        </p:sp>
      </p:grpSp>
      <p:pic>
        <p:nvPicPr>
          <p:cNvPr id="57" name="Picture 56">
            <a:extLst>
              <a:ext uri="{FF2B5EF4-FFF2-40B4-BE49-F238E27FC236}">
                <a16:creationId xmlns:a16="http://schemas.microsoft.com/office/drawing/2014/main" id="{894BBE3D-1476-4B5B-A82B-B21038042D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2177" y="5294363"/>
            <a:ext cx="885521" cy="885521"/>
          </a:xfrm>
          <a:prstGeom prst="rect">
            <a:avLst/>
          </a:prstGeom>
        </p:spPr>
      </p:pic>
      <p:sp>
        <p:nvSpPr>
          <p:cNvPr id="55" name="Title 1"/>
          <p:cNvSpPr txBox="1">
            <a:spLocks/>
          </p:cNvSpPr>
          <p:nvPr/>
        </p:nvSpPr>
        <p:spPr>
          <a:xfrm>
            <a:off x="8047889" y="5058316"/>
            <a:ext cx="3783893" cy="66241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dirty="0">
                <a:solidFill>
                  <a:schemeClr val="bg1"/>
                </a:solidFill>
              </a:rPr>
              <a:t>Major Divisions</a:t>
            </a:r>
          </a:p>
        </p:txBody>
      </p:sp>
      <p:sp>
        <p:nvSpPr>
          <p:cNvPr id="58" name="Subtitle 2"/>
          <p:cNvSpPr txBox="1">
            <a:spLocks/>
          </p:cNvSpPr>
          <p:nvPr/>
        </p:nvSpPr>
        <p:spPr>
          <a:xfrm>
            <a:off x="8047888" y="5638666"/>
            <a:ext cx="3771364" cy="79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bg1"/>
                </a:solidFill>
              </a:rPr>
              <a:t>Romans outlined thematically.</a:t>
            </a:r>
          </a:p>
        </p:txBody>
      </p:sp>
      <p:sp>
        <p:nvSpPr>
          <p:cNvPr id="2" name="Rectangle 1">
            <a:extLst>
              <a:ext uri="{FF2B5EF4-FFF2-40B4-BE49-F238E27FC236}">
                <a16:creationId xmlns:a16="http://schemas.microsoft.com/office/drawing/2014/main" id="{1FCD4489-03EB-43C6-AFD4-C9049B3F270E}"/>
              </a:ext>
            </a:extLst>
          </p:cNvPr>
          <p:cNvSpPr/>
          <p:nvPr/>
        </p:nvSpPr>
        <p:spPr>
          <a:xfrm>
            <a:off x="3524435" y="1242874"/>
            <a:ext cx="4021447" cy="3197074"/>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18" name="Group 17">
            <a:extLst>
              <a:ext uri="{FF2B5EF4-FFF2-40B4-BE49-F238E27FC236}">
                <a16:creationId xmlns:a16="http://schemas.microsoft.com/office/drawing/2014/main" id="{08356677-8C88-4E5E-B761-6A57A2211635}"/>
              </a:ext>
            </a:extLst>
          </p:cNvPr>
          <p:cNvGrpSpPr/>
          <p:nvPr/>
        </p:nvGrpSpPr>
        <p:grpSpPr>
          <a:xfrm>
            <a:off x="3346883" y="1182478"/>
            <a:ext cx="4092605" cy="2844104"/>
            <a:chOff x="3346883" y="1182478"/>
            <a:chExt cx="4092605" cy="2844104"/>
          </a:xfrm>
        </p:grpSpPr>
        <p:sp>
          <p:nvSpPr>
            <p:cNvPr id="3" name="Rectangle 2">
              <a:extLst>
                <a:ext uri="{FF2B5EF4-FFF2-40B4-BE49-F238E27FC236}">
                  <a16:creationId xmlns:a16="http://schemas.microsoft.com/office/drawing/2014/main" id="{0F06CCF1-C236-43E3-9387-E3FEF72482E7}"/>
                </a:ext>
              </a:extLst>
            </p:cNvPr>
            <p:cNvSpPr/>
            <p:nvPr/>
          </p:nvSpPr>
          <p:spPr>
            <a:xfrm rot="10648462">
              <a:off x="3346883" y="1182478"/>
              <a:ext cx="4092605" cy="2807328"/>
            </a:xfrm>
            <a:prstGeom prst="rect">
              <a:avLst/>
            </a:prstGeom>
            <a:gradFill>
              <a:gsLst>
                <a:gs pos="0">
                  <a:schemeClr val="accent1">
                    <a:lumMod val="5000"/>
                    <a:lumOff val="95000"/>
                    <a:alpha val="2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4594E8-A9E7-4EB2-BB2C-1E101A4C8F93}"/>
                </a:ext>
              </a:extLst>
            </p:cNvPr>
            <p:cNvSpPr txBox="1"/>
            <p:nvPr/>
          </p:nvSpPr>
          <p:spPr>
            <a:xfrm rot="21434339">
              <a:off x="3388411" y="1287371"/>
              <a:ext cx="3853654" cy="2739211"/>
            </a:xfrm>
            <a:prstGeom prst="rect">
              <a:avLst/>
            </a:prstGeom>
            <a:noFill/>
          </p:spPr>
          <p:txBody>
            <a:bodyPr wrap="square" rtlCol="0">
              <a:spAutoFit/>
            </a:bodyPr>
            <a:lstStyle/>
            <a:p>
              <a:pPr algn="ctr"/>
              <a:r>
                <a:rPr lang="en-US" sz="2400" dirty="0"/>
                <a:t>Our chapter by chapter overview covers this area.</a:t>
              </a:r>
            </a:p>
            <a:p>
              <a:pPr algn="ctr"/>
              <a:endParaRPr lang="en-US" sz="1200" i="1" dirty="0"/>
            </a:p>
            <a:p>
              <a:pPr algn="ctr"/>
              <a:r>
                <a:rPr lang="en-US" sz="2800" i="1" dirty="0"/>
                <a:t>Five</a:t>
              </a:r>
            </a:p>
            <a:p>
              <a:pPr algn="ctr"/>
              <a:r>
                <a:rPr lang="en-US" sz="2800" i="1" dirty="0"/>
                <a:t>Six</a:t>
              </a:r>
            </a:p>
            <a:p>
              <a:pPr algn="ctr"/>
              <a:r>
                <a:rPr lang="en-US" sz="2800" i="1" dirty="0"/>
                <a:t>Seven</a:t>
              </a:r>
            </a:p>
            <a:p>
              <a:pPr algn="ctr"/>
              <a:r>
                <a:rPr lang="en-US" sz="2800" i="1" dirty="0"/>
                <a:t>Eight</a:t>
              </a:r>
              <a:endParaRPr lang="en-US" sz="2400" i="1" dirty="0"/>
            </a:p>
          </p:txBody>
        </p:sp>
      </p:grpSp>
    </p:spTree>
    <p:extLst>
      <p:ext uri="{BB962C8B-B14F-4D97-AF65-F5344CB8AC3E}">
        <p14:creationId xmlns:p14="http://schemas.microsoft.com/office/powerpoint/2010/main" val="13486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800"/>
                                        <p:tgtEl>
                                          <p:spTgt spid="4"/>
                                        </p:tgtEl>
                                      </p:cBhvr>
                                    </p:animEffect>
                                  </p:childTnLst>
                                </p:cTn>
                              </p:par>
                            </p:childTnLst>
                          </p:cTn>
                        </p:par>
                        <p:par>
                          <p:cTn id="17" fill="hold">
                            <p:stCondLst>
                              <p:cond delay="21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159023"/>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745036" y="411721"/>
            <a:ext cx="2698214" cy="4743569"/>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691968" y="2952942"/>
              <a:ext cx="1728604" cy="1528176"/>
            </a:xfrm>
            <a:prstGeom prst="rect">
              <a:avLst/>
            </a:prstGeom>
            <a:noFill/>
          </p:spPr>
          <p:txBody>
            <a:bodyPr wrap="square" rtlCol="0">
              <a:normAutofit/>
            </a:bodyPr>
            <a:lstStyle/>
            <a:p>
              <a:pPr algn="ctr"/>
              <a:r>
                <a:rPr lang="en-US" sz="4000" b="1" dirty="0"/>
                <a:t>Chapter 5</a:t>
              </a:r>
              <a:br>
                <a:rPr lang="en-US" sz="1600" dirty="0"/>
              </a:br>
              <a:r>
                <a:rPr lang="en-US" sz="1600" dirty="0"/>
                <a:t>Advantages, Assurances, and Answers.</a:t>
              </a:r>
            </a:p>
          </p:txBody>
        </p:sp>
      </p:grpSp>
      <p:grpSp>
        <p:nvGrpSpPr>
          <p:cNvPr id="9" name="Group 8"/>
          <p:cNvGrpSpPr/>
          <p:nvPr/>
        </p:nvGrpSpPr>
        <p:grpSpPr>
          <a:xfrm>
            <a:off x="3201370" y="4457038"/>
            <a:ext cx="3723036" cy="2117720"/>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500790" y="4931402"/>
              <a:ext cx="1419376" cy="1137807"/>
            </a:xfrm>
            <a:prstGeom prst="rect">
              <a:avLst/>
            </a:prstGeom>
            <a:noFill/>
          </p:spPr>
          <p:txBody>
            <a:bodyPr wrap="square" rtlCol="0">
              <a:normAutofit fontScale="92500" lnSpcReduction="20000"/>
            </a:bodyPr>
            <a:lstStyle/>
            <a:p>
              <a:pPr algn="ctr"/>
              <a:r>
                <a:rPr lang="en-US" sz="4000" b="1" dirty="0"/>
                <a:t>Chapter 6</a:t>
              </a:r>
              <a:br>
                <a:rPr lang="en-US" sz="1600" dirty="0"/>
              </a:br>
              <a:r>
                <a:rPr lang="en-US" sz="1600" dirty="0"/>
                <a:t>Answering the </a:t>
              </a:r>
              <a:r>
                <a:rPr lang="en-US" sz="1600"/>
                <a:t>Typical Questions.</a:t>
              </a:r>
              <a:endParaRPr lang="en-US" sz="1600" dirty="0"/>
            </a:p>
          </p:txBody>
        </p:sp>
      </p:grpSp>
      <p:grpSp>
        <p:nvGrpSpPr>
          <p:cNvPr id="18" name="Group 17"/>
          <p:cNvGrpSpPr/>
          <p:nvPr/>
        </p:nvGrpSpPr>
        <p:grpSpPr>
          <a:xfrm rot="2311603">
            <a:off x="8554014" y="1492294"/>
            <a:ext cx="3505015" cy="2151325"/>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19288397">
              <a:off x="10911532" y="1038368"/>
              <a:ext cx="1286636" cy="698265"/>
            </a:xfrm>
            <a:prstGeom prst="rect">
              <a:avLst/>
            </a:prstGeom>
            <a:noFill/>
          </p:spPr>
          <p:txBody>
            <a:bodyPr wrap="square" rtlCol="0">
              <a:normAutofit lnSpcReduction="10000"/>
            </a:bodyPr>
            <a:lstStyle/>
            <a:p>
              <a:pPr algn="ctr"/>
              <a:r>
                <a:rPr lang="en-US" sz="4000" b="1" dirty="0"/>
                <a:t>Chapter 8</a:t>
              </a:r>
              <a:br>
                <a:rPr lang="en-US" sz="1600" dirty="0"/>
              </a:br>
              <a:r>
                <a:rPr lang="en-US" sz="1600" dirty="0"/>
                <a:t>The Legacies of Justification </a:t>
              </a:r>
            </a:p>
            <a:p>
              <a:pPr algn="ctr"/>
              <a:r>
                <a:rPr lang="en-US" sz="1600" dirty="0"/>
                <a:t>by Faith :</a:t>
              </a:r>
            </a:p>
            <a:p>
              <a:pPr algn="ctr"/>
              <a:r>
                <a:rPr lang="en-US" sz="1600" dirty="0"/>
                <a:t>The Holy Spirit!</a:t>
              </a:r>
            </a:p>
            <a:p>
              <a:pPr algn="ctr"/>
              <a:r>
                <a:rPr lang="en-US" sz="1600" dirty="0"/>
                <a:t>Adoption!</a:t>
              </a:r>
            </a:p>
            <a:p>
              <a:pPr algn="ctr"/>
              <a:endParaRPr lang="en-US" sz="1600" dirty="0"/>
            </a:p>
          </p:txBody>
        </p:sp>
      </p:grpSp>
      <p:grpSp>
        <p:nvGrpSpPr>
          <p:cNvPr id="14" name="Group 13"/>
          <p:cNvGrpSpPr/>
          <p:nvPr/>
        </p:nvGrpSpPr>
        <p:grpSpPr>
          <a:xfrm>
            <a:off x="5176584" y="384963"/>
            <a:ext cx="4128470" cy="264516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6" y="1000615"/>
              <a:ext cx="1404531" cy="1004683"/>
            </a:xfrm>
            <a:prstGeom prst="rect">
              <a:avLst/>
            </a:prstGeom>
            <a:noFill/>
          </p:spPr>
          <p:txBody>
            <a:bodyPr wrap="square" rtlCol="0">
              <a:normAutofit/>
            </a:bodyPr>
            <a:lstStyle/>
            <a:p>
              <a:pPr algn="ctr"/>
              <a:r>
                <a:rPr lang="en-US" sz="4000" b="1" dirty="0"/>
                <a:t>Chapter 7</a:t>
              </a:r>
              <a:br>
                <a:rPr lang="en-US" sz="1600" dirty="0"/>
              </a:br>
              <a:r>
                <a:rPr lang="en-US" sz="1600" dirty="0"/>
                <a:t>The  Law’s Legality, Morality, and Present Influence.</a:t>
              </a:r>
            </a:p>
          </p:txBody>
        </p:sp>
      </p:grpSp>
      <p:sp>
        <p:nvSpPr>
          <p:cNvPr id="33" name="Title 1"/>
          <p:cNvSpPr txBox="1">
            <a:spLocks/>
          </p:cNvSpPr>
          <p:nvPr/>
        </p:nvSpPr>
        <p:spPr>
          <a:xfrm>
            <a:off x="6096000" y="3729949"/>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Romans </a:t>
            </a:r>
          </a:p>
        </p:txBody>
      </p:sp>
      <p:sp>
        <p:nvSpPr>
          <p:cNvPr id="34" name="Subtitle 2"/>
          <p:cNvSpPr txBox="1">
            <a:spLocks/>
          </p:cNvSpPr>
          <p:nvPr/>
        </p:nvSpPr>
        <p:spPr>
          <a:xfrm>
            <a:off x="6276115" y="4649213"/>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accent1">
                    <a:lumMod val="50000"/>
                  </a:schemeClr>
                </a:solidFill>
              </a:rPr>
              <a:t>Overview of Romans 5-8</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6089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4">
                                            <p:txEl>
                                              <p:pRg st="0" end="0"/>
                                            </p:txEl>
                                          </p:spTgt>
                                        </p:tgtEl>
                                        <p:attrNameLst>
                                          <p:attrName>style.visibility</p:attrName>
                                        </p:attrNameLst>
                                      </p:cBhvr>
                                      <p:to>
                                        <p:strVal val="visible"/>
                                      </p:to>
                                    </p:set>
                                    <p:animEffect transition="in" filter="fade">
                                      <p:cBhvr>
                                        <p:cTn id="34"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16389" y="-344847"/>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10474" y="99103"/>
            <a:ext cx="2305504" cy="4189894"/>
            <a:chOff x="493560" y="1567847"/>
            <a:chExt cx="2115823"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493560" y="2952942"/>
              <a:ext cx="1927012" cy="1801715"/>
            </a:xfrm>
            <a:prstGeom prst="rect">
              <a:avLst/>
            </a:prstGeom>
            <a:noFill/>
          </p:spPr>
          <p:txBody>
            <a:bodyPr wrap="square" rtlCol="0">
              <a:normAutofit fontScale="92500"/>
            </a:bodyPr>
            <a:lstStyle/>
            <a:p>
              <a:pPr algn="ctr"/>
              <a:r>
                <a:rPr lang="en-US" sz="4000" b="1" dirty="0"/>
                <a:t>Chapter 5</a:t>
              </a:r>
              <a:br>
                <a:rPr lang="en-US" sz="1600" dirty="0"/>
              </a:br>
              <a:endParaRPr lang="en-US" sz="1600" dirty="0"/>
            </a:p>
            <a:p>
              <a:pPr algn="ctr"/>
              <a:r>
                <a:rPr lang="en-US" sz="1600" dirty="0"/>
                <a:t>The Advantages, Assurance, and Answers Justification by Faith Provides.</a:t>
              </a:r>
            </a:p>
          </p:txBody>
        </p:sp>
      </p:grpSp>
      <p:sp>
        <p:nvSpPr>
          <p:cNvPr id="33" name="Title 1"/>
          <p:cNvSpPr txBox="1">
            <a:spLocks/>
          </p:cNvSpPr>
          <p:nvPr/>
        </p:nvSpPr>
        <p:spPr>
          <a:xfrm>
            <a:off x="2810240" y="-297655"/>
            <a:ext cx="4471902" cy="839535"/>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2800" b="1" dirty="0">
                <a:solidFill>
                  <a:schemeClr val="accent1">
                    <a:lumMod val="50000"/>
                  </a:schemeClr>
                </a:solidFill>
              </a:rPr>
              <a:t>Chapter Overview </a:t>
            </a:r>
          </a:p>
        </p:txBody>
      </p:sp>
      <p:sp>
        <p:nvSpPr>
          <p:cNvPr id="34" name="Subtitle 2"/>
          <p:cNvSpPr txBox="1">
            <a:spLocks/>
          </p:cNvSpPr>
          <p:nvPr/>
        </p:nvSpPr>
        <p:spPr>
          <a:xfrm>
            <a:off x="6231536" y="2921495"/>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accent1">
                  <a:lumMod val="50000"/>
                </a:schemeClr>
              </a:solidFill>
            </a:endParaRPr>
          </a:p>
          <a:p>
            <a:pPr marL="0" indent="0">
              <a:buNone/>
            </a:pPr>
            <a:endParaRPr lang="en-US">
              <a:solidFill>
                <a:schemeClr val="accent1">
                  <a:lumMod val="50000"/>
                </a:schemeClr>
              </a:solidFill>
            </a:endParaRPr>
          </a:p>
        </p:txBody>
      </p:sp>
      <p:sp>
        <p:nvSpPr>
          <p:cNvPr id="3" name="Rectangle 2">
            <a:extLst>
              <a:ext uri="{FF2B5EF4-FFF2-40B4-BE49-F238E27FC236}">
                <a16:creationId xmlns:a16="http://schemas.microsoft.com/office/drawing/2014/main" id="{CDEC6821-DB79-43D9-9279-3162DE15C855}"/>
              </a:ext>
            </a:extLst>
          </p:cNvPr>
          <p:cNvSpPr/>
          <p:nvPr/>
        </p:nvSpPr>
        <p:spPr>
          <a:xfrm>
            <a:off x="5960465" y="965396"/>
            <a:ext cx="6126250" cy="2123658"/>
          </a:xfrm>
          <a:prstGeom prst="rect">
            <a:avLst/>
          </a:prstGeom>
        </p:spPr>
        <p:txBody>
          <a:bodyPr wrap="square">
            <a:spAutoFit/>
          </a:bodyPr>
          <a:lstStyle/>
          <a:p>
            <a:pPr>
              <a:lnSpc>
                <a:spcPct val="90000"/>
              </a:lnSpc>
              <a:spcBef>
                <a:spcPts val="1000"/>
              </a:spcBef>
            </a:pPr>
            <a:r>
              <a:rPr lang="en-US" sz="2000" b="1" dirty="0">
                <a:solidFill>
                  <a:srgbClr val="70AD47"/>
                </a:solidFill>
              </a:rPr>
              <a:t>The Advantages of Justification By Faith 5:1-5</a:t>
            </a:r>
          </a:p>
          <a:p>
            <a:r>
              <a:rPr lang="en-US" baseline="30000" dirty="0"/>
              <a:t>            </a:t>
            </a:r>
          </a:p>
          <a:p>
            <a:r>
              <a:rPr lang="en-US" baseline="30000" dirty="0"/>
              <a:t>  </a:t>
            </a:r>
            <a:r>
              <a:rPr lang="en-US" b="1" baseline="30000" dirty="0"/>
              <a:t>           1. A New Position</a:t>
            </a:r>
          </a:p>
          <a:p>
            <a:r>
              <a:rPr lang="en-US" baseline="30000" dirty="0"/>
              <a:t>                 a. Peace with God   5:1</a:t>
            </a:r>
          </a:p>
          <a:p>
            <a:r>
              <a:rPr lang="en-US" baseline="30000" dirty="0"/>
              <a:t>                 b.  Access into Grace 5:2a</a:t>
            </a:r>
          </a:p>
          <a:p>
            <a:r>
              <a:rPr lang="en-US" b="1" baseline="30000" dirty="0"/>
              <a:t>            2.  A New Perspective</a:t>
            </a:r>
          </a:p>
          <a:p>
            <a:r>
              <a:rPr lang="en-US" baseline="30000" dirty="0"/>
              <a:t>                  a. We rejoice in our new hope 5:2b</a:t>
            </a:r>
          </a:p>
          <a:p>
            <a:r>
              <a:rPr lang="en-US" baseline="30000" dirty="0"/>
              <a:t>                  b. We rejoice in our tribulations 5:3</a:t>
            </a:r>
          </a:p>
          <a:p>
            <a:r>
              <a:rPr lang="en-US" baseline="30000" dirty="0"/>
              <a:t>                       1.) We understand the process of tribulation 3b-4</a:t>
            </a:r>
          </a:p>
          <a:p>
            <a:r>
              <a:rPr lang="en-US" baseline="30000" dirty="0"/>
              <a:t>                       2.) We understand the product of tribulation 5                                  </a:t>
            </a:r>
            <a:endParaRPr lang="en-US" sz="2000" b="1" dirty="0">
              <a:solidFill>
                <a:srgbClr val="70AD47"/>
              </a:solidFill>
            </a:endParaRPr>
          </a:p>
        </p:txBody>
      </p:sp>
      <p:sp>
        <p:nvSpPr>
          <p:cNvPr id="11" name="TextBox 10">
            <a:extLst>
              <a:ext uri="{FF2B5EF4-FFF2-40B4-BE49-F238E27FC236}">
                <a16:creationId xmlns:a16="http://schemas.microsoft.com/office/drawing/2014/main" id="{C5EA6E60-22CF-4526-8F1C-153B2EB434CA}"/>
              </a:ext>
            </a:extLst>
          </p:cNvPr>
          <p:cNvSpPr txBox="1"/>
          <p:nvPr/>
        </p:nvSpPr>
        <p:spPr>
          <a:xfrm>
            <a:off x="4676267" y="3094361"/>
            <a:ext cx="6805259" cy="2062103"/>
          </a:xfrm>
          <a:prstGeom prst="rect">
            <a:avLst/>
          </a:prstGeom>
          <a:noFill/>
        </p:spPr>
        <p:txBody>
          <a:bodyPr wrap="square" rtlCol="0">
            <a:spAutoFit/>
          </a:bodyPr>
          <a:lstStyle/>
          <a:p>
            <a:r>
              <a:rPr lang="en-US" sz="2000" b="1" dirty="0">
                <a:solidFill>
                  <a:srgbClr val="70AD47"/>
                </a:solidFill>
              </a:rPr>
              <a:t>The Assurance Which Justification by Faith Provides 5:6-11</a:t>
            </a:r>
          </a:p>
          <a:p>
            <a:endParaRPr lang="en-US" baseline="30000" dirty="0"/>
          </a:p>
          <a:p>
            <a:r>
              <a:rPr lang="en-US" baseline="30000" dirty="0"/>
              <a:t>        1</a:t>
            </a:r>
            <a:r>
              <a:rPr lang="en-US" b="1" baseline="30000" dirty="0"/>
              <a:t>. Consider how far God went while we were yet enemies:  5:6-8</a:t>
            </a:r>
          </a:p>
          <a:p>
            <a:r>
              <a:rPr lang="en-US" baseline="30000" dirty="0"/>
              <a:t>             a. In the timing of God's provision  5:6 </a:t>
            </a:r>
          </a:p>
          <a:p>
            <a:r>
              <a:rPr lang="en-US" baseline="30000" dirty="0"/>
              <a:t>              b. In the greatness of the One who provided our justification 5:6b</a:t>
            </a:r>
          </a:p>
          <a:p>
            <a:r>
              <a:rPr lang="en-US" baseline="30000" dirty="0"/>
              <a:t>              c. In the distance to which Christ stooped to reach us  5:6b -7</a:t>
            </a:r>
          </a:p>
          <a:p>
            <a:r>
              <a:rPr lang="en-US" baseline="30000" dirty="0"/>
              <a:t>              d. In the level to which His love extended   5:8</a:t>
            </a:r>
          </a:p>
          <a:p>
            <a:r>
              <a:rPr lang="en-US" b="1" baseline="30000" dirty="0"/>
              <a:t>        2. Consider how much more God cares for us now!   5:9-11</a:t>
            </a:r>
          </a:p>
          <a:p>
            <a:r>
              <a:rPr lang="en-US" baseline="30000" dirty="0"/>
              <a:t>              a. If God did so much for us before we were justified, consider how committed </a:t>
            </a:r>
          </a:p>
          <a:p>
            <a:r>
              <a:rPr lang="en-US" baseline="30000" dirty="0"/>
              <a:t>                   He is to us right now!      </a:t>
            </a:r>
          </a:p>
        </p:txBody>
      </p:sp>
      <p:sp>
        <p:nvSpPr>
          <p:cNvPr id="14" name="TextBox 13">
            <a:extLst>
              <a:ext uri="{FF2B5EF4-FFF2-40B4-BE49-F238E27FC236}">
                <a16:creationId xmlns:a16="http://schemas.microsoft.com/office/drawing/2014/main" id="{5233F8B5-3082-451C-9AB4-94FAAA265AE2}"/>
              </a:ext>
            </a:extLst>
          </p:cNvPr>
          <p:cNvSpPr txBox="1"/>
          <p:nvPr/>
        </p:nvSpPr>
        <p:spPr>
          <a:xfrm>
            <a:off x="2547112" y="5152781"/>
            <a:ext cx="8154084" cy="1415772"/>
          </a:xfrm>
          <a:prstGeom prst="rect">
            <a:avLst/>
          </a:prstGeom>
          <a:noFill/>
        </p:spPr>
        <p:txBody>
          <a:bodyPr wrap="square" rtlCol="0">
            <a:spAutoFit/>
          </a:bodyPr>
          <a:lstStyle/>
          <a:p>
            <a:r>
              <a:rPr lang="en-US" sz="2000" b="1" dirty="0">
                <a:solidFill>
                  <a:srgbClr val="70AD47"/>
                </a:solidFill>
              </a:rPr>
              <a:t>The Answer which Justification By Faith provides for Adam's sin 5:12-21</a:t>
            </a:r>
          </a:p>
          <a:p>
            <a:r>
              <a:rPr lang="en-US" baseline="30000" dirty="0"/>
              <a:t>       </a:t>
            </a:r>
          </a:p>
          <a:p>
            <a:r>
              <a:rPr lang="en-US" baseline="30000" dirty="0"/>
              <a:t>          </a:t>
            </a:r>
            <a:r>
              <a:rPr lang="en-US" b="1" baseline="30000" dirty="0"/>
              <a:t>1.</a:t>
            </a:r>
            <a:r>
              <a:rPr lang="en-US" b="1" i="1" baseline="30000" dirty="0"/>
              <a:t> Adam </a:t>
            </a:r>
            <a:r>
              <a:rPr lang="en-US" b="1" baseline="30000" dirty="0"/>
              <a:t>infected the whole human race   5:12-14</a:t>
            </a:r>
          </a:p>
          <a:p>
            <a:endParaRPr lang="en-US" baseline="30000" dirty="0"/>
          </a:p>
          <a:p>
            <a:r>
              <a:rPr lang="en-US" b="1" baseline="30000" dirty="0"/>
              <a:t>          2. </a:t>
            </a:r>
            <a:r>
              <a:rPr lang="en-US" b="1" i="1" baseline="30000" dirty="0"/>
              <a:t>Christ</a:t>
            </a:r>
            <a:r>
              <a:rPr lang="en-US" b="1" baseline="30000" dirty="0"/>
              <a:t> provided the cure for the whole race   5:15-21</a:t>
            </a:r>
          </a:p>
          <a:p>
            <a:endParaRPr lang="en-US" dirty="0"/>
          </a:p>
        </p:txBody>
      </p:sp>
    </p:spTree>
    <p:extLst>
      <p:ext uri="{BB962C8B-B14F-4D97-AF65-F5344CB8AC3E}">
        <p14:creationId xmlns:p14="http://schemas.microsoft.com/office/powerpoint/2010/main" val="234340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P spid="3"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892407"/>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9" name="Group 8"/>
          <p:cNvGrpSpPr/>
          <p:nvPr/>
        </p:nvGrpSpPr>
        <p:grpSpPr>
          <a:xfrm rot="19669224">
            <a:off x="-20789" y="1732149"/>
            <a:ext cx="3723036" cy="2117720"/>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500790" y="4931402"/>
              <a:ext cx="1419376" cy="1137807"/>
            </a:xfrm>
            <a:prstGeom prst="rect">
              <a:avLst/>
            </a:prstGeom>
            <a:noFill/>
          </p:spPr>
          <p:txBody>
            <a:bodyPr wrap="square" rtlCol="0">
              <a:normAutofit fontScale="92500" lnSpcReduction="20000"/>
            </a:bodyPr>
            <a:lstStyle/>
            <a:p>
              <a:pPr algn="ctr"/>
              <a:r>
                <a:rPr lang="en-US" sz="4000" b="1" dirty="0"/>
                <a:t>Chapter 6</a:t>
              </a:r>
              <a:br>
                <a:rPr lang="en-US" sz="1600" dirty="0"/>
              </a:br>
              <a:r>
                <a:rPr lang="en-US" sz="1600" dirty="0"/>
                <a:t>Answering the Typical Questions.</a:t>
              </a:r>
            </a:p>
          </p:txBody>
        </p:sp>
      </p:grpSp>
      <p:sp>
        <p:nvSpPr>
          <p:cNvPr id="33" name="Title 1"/>
          <p:cNvSpPr txBox="1">
            <a:spLocks/>
          </p:cNvSpPr>
          <p:nvPr/>
        </p:nvSpPr>
        <p:spPr>
          <a:xfrm>
            <a:off x="734282" y="716470"/>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pic>
        <p:nvPicPr>
          <p:cNvPr id="6" name="Picture 5">
            <a:extLst>
              <a:ext uri="{FF2B5EF4-FFF2-40B4-BE49-F238E27FC236}">
                <a16:creationId xmlns:a16="http://schemas.microsoft.com/office/drawing/2014/main" id="{97D2D8E3-C26E-4C47-8618-CD9345F2747B}"/>
              </a:ext>
            </a:extLst>
          </p:cNvPr>
          <p:cNvPicPr>
            <a:picLocks noChangeAspect="1"/>
          </p:cNvPicPr>
          <p:nvPr/>
        </p:nvPicPr>
        <p:blipFill>
          <a:blip r:embed="rId2"/>
          <a:stretch>
            <a:fillRect/>
          </a:stretch>
        </p:blipFill>
        <p:spPr>
          <a:xfrm>
            <a:off x="717981" y="205818"/>
            <a:ext cx="3596295" cy="850620"/>
          </a:xfrm>
          <a:prstGeom prst="rect">
            <a:avLst/>
          </a:prstGeom>
        </p:spPr>
      </p:pic>
      <p:sp>
        <p:nvSpPr>
          <p:cNvPr id="2" name="TextBox 1">
            <a:extLst>
              <a:ext uri="{FF2B5EF4-FFF2-40B4-BE49-F238E27FC236}">
                <a16:creationId xmlns:a16="http://schemas.microsoft.com/office/drawing/2014/main" id="{901B91C5-7F82-4B59-A13F-DC86B72890B2}"/>
              </a:ext>
            </a:extLst>
          </p:cNvPr>
          <p:cNvSpPr txBox="1"/>
          <p:nvPr/>
        </p:nvSpPr>
        <p:spPr>
          <a:xfrm>
            <a:off x="6408818" y="268935"/>
            <a:ext cx="5783182" cy="3559949"/>
          </a:xfrm>
          <a:prstGeom prst="rect">
            <a:avLst/>
          </a:prstGeom>
          <a:noFill/>
        </p:spPr>
        <p:txBody>
          <a:bodyPr wrap="square" rtlCol="0">
            <a:spAutoFit/>
          </a:bodyPr>
          <a:lstStyle/>
          <a:p>
            <a:r>
              <a:rPr lang="en-US" baseline="30000" dirty="0"/>
              <a:t> </a:t>
            </a:r>
          </a:p>
          <a:p>
            <a:r>
              <a:rPr lang="en-US" sz="2400" baseline="30000" dirty="0"/>
              <a:t>Justification By Faith – Its Abuse Does Not Negate it!</a:t>
            </a:r>
          </a:p>
          <a:p>
            <a:endParaRPr lang="en-US" baseline="30000" dirty="0"/>
          </a:p>
          <a:p>
            <a:r>
              <a:rPr lang="en-US" sz="2800" b="1" baseline="30000" dirty="0">
                <a:solidFill>
                  <a:srgbClr val="70AD47"/>
                </a:solidFill>
              </a:rPr>
              <a:t>The Question Stated as it Relates to Grace   6:1-13</a:t>
            </a:r>
          </a:p>
          <a:p>
            <a:r>
              <a:rPr lang="en-US" i="1" dirty="0">
                <a:solidFill>
                  <a:srgbClr val="C00000"/>
                </a:solidFill>
              </a:rPr>
              <a:t> * Does Justification by Faith promote abuse? *</a:t>
            </a:r>
          </a:p>
          <a:p>
            <a:endParaRPr lang="en-US" sz="2000" baseline="30000" dirty="0"/>
          </a:p>
          <a:p>
            <a:r>
              <a:rPr lang="en-US" sz="2000" b="1" baseline="30000" dirty="0"/>
              <a:t>The Doctrinal Answer   6:2-13</a:t>
            </a:r>
          </a:p>
          <a:p>
            <a:r>
              <a:rPr lang="en-US" sz="2000" baseline="30000" dirty="0"/>
              <a:t>   </a:t>
            </a:r>
          </a:p>
          <a:p>
            <a:r>
              <a:rPr lang="en-US" sz="2000" baseline="30000" dirty="0"/>
              <a:t>    1.) The argument is made  6:2b</a:t>
            </a:r>
          </a:p>
          <a:p>
            <a:r>
              <a:rPr lang="en-US" sz="2000" baseline="30000" dirty="0"/>
              <a:t>    2.) The evidence  is provided  6:3-10</a:t>
            </a:r>
          </a:p>
          <a:p>
            <a:r>
              <a:rPr lang="en-US" sz="2000" baseline="30000" dirty="0"/>
              <a:t>            Our union with Christ forbids its abuse 6:3-10</a:t>
            </a:r>
          </a:p>
          <a:p>
            <a:r>
              <a:rPr lang="en-US" sz="2000" baseline="30000" dirty="0"/>
              <a:t>            Our union in death frees us from sin's penalty</a:t>
            </a:r>
          </a:p>
          <a:p>
            <a:r>
              <a:rPr lang="en-US" sz="2000" baseline="30000" dirty="0"/>
              <a:t>            Our union in resurrection frees us from sin's power</a:t>
            </a:r>
          </a:p>
          <a:p>
            <a:r>
              <a:rPr lang="en-US" sz="2000" baseline="30000" dirty="0"/>
              <a:t>    3.) The application 6:3:11-13</a:t>
            </a:r>
          </a:p>
          <a:p>
            <a:r>
              <a:rPr lang="en-US" sz="2000" baseline="30000" dirty="0"/>
              <a:t>           We reckon ourselves as dead   11-12</a:t>
            </a:r>
          </a:p>
          <a:p>
            <a:r>
              <a:rPr lang="en-US" sz="2000" baseline="30000" dirty="0"/>
              <a:t>           We yield ourselves as alive 13</a:t>
            </a:r>
          </a:p>
        </p:txBody>
      </p:sp>
      <p:sp>
        <p:nvSpPr>
          <p:cNvPr id="5" name="TextBox 4">
            <a:extLst>
              <a:ext uri="{FF2B5EF4-FFF2-40B4-BE49-F238E27FC236}">
                <a16:creationId xmlns:a16="http://schemas.microsoft.com/office/drawing/2014/main" id="{6FF670C1-319F-4ADF-B08F-E4BE123527B2}"/>
              </a:ext>
            </a:extLst>
          </p:cNvPr>
          <p:cNvSpPr txBox="1"/>
          <p:nvPr/>
        </p:nvSpPr>
        <p:spPr>
          <a:xfrm>
            <a:off x="793955" y="822287"/>
            <a:ext cx="4839566" cy="584775"/>
          </a:xfrm>
          <a:prstGeom prst="rect">
            <a:avLst/>
          </a:prstGeom>
          <a:noFill/>
        </p:spPr>
        <p:txBody>
          <a:bodyPr wrap="square" rtlCol="0">
            <a:spAutoFit/>
          </a:bodyPr>
          <a:lstStyle/>
          <a:p>
            <a:r>
              <a:rPr lang="en-US" sz="1600" i="1" dirty="0"/>
              <a:t>Paul now extends the discussion of </a:t>
            </a:r>
          </a:p>
          <a:p>
            <a:r>
              <a:rPr lang="en-US" sz="1600" i="1" dirty="0"/>
              <a:t>Justification by Faith in Chapters 6 through 8. </a:t>
            </a:r>
          </a:p>
        </p:txBody>
      </p:sp>
      <p:sp>
        <p:nvSpPr>
          <p:cNvPr id="8" name="TextBox 7">
            <a:extLst>
              <a:ext uri="{FF2B5EF4-FFF2-40B4-BE49-F238E27FC236}">
                <a16:creationId xmlns:a16="http://schemas.microsoft.com/office/drawing/2014/main" id="{B6DF11A6-1CF3-44D4-A28F-F72E446705D8}"/>
              </a:ext>
            </a:extLst>
          </p:cNvPr>
          <p:cNvSpPr txBox="1"/>
          <p:nvPr/>
        </p:nvSpPr>
        <p:spPr>
          <a:xfrm>
            <a:off x="734282" y="4224605"/>
            <a:ext cx="4724715" cy="1569660"/>
          </a:xfrm>
          <a:prstGeom prst="rect">
            <a:avLst/>
          </a:prstGeom>
          <a:noFill/>
        </p:spPr>
        <p:txBody>
          <a:bodyPr wrap="square" rtlCol="0">
            <a:spAutoFit/>
          </a:bodyPr>
          <a:lstStyle/>
          <a:p>
            <a:pPr algn="ctr"/>
            <a:r>
              <a:rPr lang="en-US" sz="1600" i="1" u="sng" dirty="0"/>
              <a:t>A Mini Overview of the Next Three Chapters:</a:t>
            </a:r>
          </a:p>
          <a:p>
            <a:endParaRPr lang="en-US" sz="1600" dirty="0"/>
          </a:p>
          <a:p>
            <a:r>
              <a:rPr lang="en-US" sz="1600" b="1" dirty="0">
                <a:solidFill>
                  <a:srgbClr val="70AD47"/>
                </a:solidFill>
              </a:rPr>
              <a:t>Chapter Six:          </a:t>
            </a:r>
            <a:r>
              <a:rPr lang="en-US" sz="1600" dirty="0"/>
              <a:t>JBF – Its Abuse Does Not Negate It!</a:t>
            </a:r>
          </a:p>
          <a:p>
            <a:r>
              <a:rPr lang="en-US" sz="1600" b="1" dirty="0">
                <a:solidFill>
                  <a:srgbClr val="70AD47"/>
                </a:solidFill>
              </a:rPr>
              <a:t>Chapter Seven:    </a:t>
            </a:r>
            <a:r>
              <a:rPr lang="en-US" sz="1600" dirty="0"/>
              <a:t>JBF – The Law Does not Negate It!</a:t>
            </a:r>
          </a:p>
          <a:p>
            <a:r>
              <a:rPr lang="en-US" sz="1600" b="1" dirty="0">
                <a:solidFill>
                  <a:srgbClr val="70AD47"/>
                </a:solidFill>
              </a:rPr>
              <a:t>Chapter Eight A:  </a:t>
            </a:r>
            <a:r>
              <a:rPr lang="en-US" sz="1600" dirty="0"/>
              <a:t>JBF – The Holy Spirit Effects It!</a:t>
            </a:r>
          </a:p>
          <a:p>
            <a:r>
              <a:rPr lang="en-US" sz="1600" b="1" dirty="0">
                <a:solidFill>
                  <a:srgbClr val="70AD47"/>
                </a:solidFill>
              </a:rPr>
              <a:t>Chapter Eight B:  </a:t>
            </a:r>
            <a:r>
              <a:rPr lang="en-US" sz="1600" dirty="0"/>
              <a:t>JBF – Our Adoption Guarantees It!</a:t>
            </a:r>
          </a:p>
        </p:txBody>
      </p:sp>
      <p:sp>
        <p:nvSpPr>
          <p:cNvPr id="10" name="TextBox 9">
            <a:extLst>
              <a:ext uri="{FF2B5EF4-FFF2-40B4-BE49-F238E27FC236}">
                <a16:creationId xmlns:a16="http://schemas.microsoft.com/office/drawing/2014/main" id="{644FD0EB-CA4B-4A4C-95FC-8DC2E0A8CB38}"/>
              </a:ext>
            </a:extLst>
          </p:cNvPr>
          <p:cNvSpPr txBox="1"/>
          <p:nvPr/>
        </p:nvSpPr>
        <p:spPr>
          <a:xfrm>
            <a:off x="3213738" y="3881502"/>
            <a:ext cx="6170254" cy="3077766"/>
          </a:xfrm>
          <a:prstGeom prst="rect">
            <a:avLst/>
          </a:prstGeom>
          <a:noFill/>
        </p:spPr>
        <p:txBody>
          <a:bodyPr wrap="square" rtlCol="0">
            <a:spAutoFit/>
          </a:bodyPr>
          <a:lstStyle/>
          <a:p>
            <a:r>
              <a:rPr lang="en-US" sz="2800" b="1" baseline="30000" dirty="0">
                <a:solidFill>
                  <a:srgbClr val="70AD47"/>
                </a:solidFill>
              </a:rPr>
              <a:t>The Question Restated as it Relates to the Law 6:14 - 7:24</a:t>
            </a:r>
          </a:p>
          <a:p>
            <a:r>
              <a:rPr lang="en-US" i="1" dirty="0">
                <a:solidFill>
                  <a:srgbClr val="C00000"/>
                </a:solidFill>
              </a:rPr>
              <a:t>* Does freedom from the law promote abuse? *</a:t>
            </a:r>
          </a:p>
          <a:p>
            <a:endParaRPr lang="en-US" sz="2000" baseline="30000" dirty="0"/>
          </a:p>
          <a:p>
            <a:r>
              <a:rPr lang="en-US" sz="2000" b="1" baseline="30000" dirty="0"/>
              <a:t> The Personal Answer 6:15 and ff.</a:t>
            </a:r>
          </a:p>
          <a:p>
            <a:r>
              <a:rPr lang="en-US" sz="2000" baseline="30000" dirty="0"/>
              <a:t> </a:t>
            </a:r>
            <a:r>
              <a:rPr lang="en-US" sz="2000" dirty="0"/>
              <a:t> </a:t>
            </a:r>
            <a:r>
              <a:rPr lang="en-US" sz="2000" b="1" baseline="30000" dirty="0"/>
              <a:t>The Argument is Made  6:16</a:t>
            </a:r>
          </a:p>
          <a:p>
            <a:r>
              <a:rPr lang="en-US" sz="2000" baseline="30000" dirty="0"/>
              <a:t>       The first illustration relates to the master/servant relationship.  6:17-23</a:t>
            </a:r>
          </a:p>
          <a:p>
            <a:r>
              <a:rPr lang="en-US" sz="2000" baseline="30000" dirty="0"/>
              <a:t>       1.) The illustration expressed 6:17, 18</a:t>
            </a:r>
          </a:p>
          <a:p>
            <a:r>
              <a:rPr lang="en-US" sz="2000" baseline="30000" dirty="0"/>
              <a:t>       2.) The illustration explained 6:19-20</a:t>
            </a:r>
          </a:p>
          <a:p>
            <a:r>
              <a:rPr lang="en-US" sz="2000" baseline="30000" dirty="0"/>
              <a:t>       3.) The evidence asserted 6:21-23</a:t>
            </a:r>
          </a:p>
          <a:p>
            <a:r>
              <a:rPr lang="en-US" sz="2000" baseline="30000" dirty="0"/>
              <a:t>       4.) The conclusion reaffirmed 6:23</a:t>
            </a:r>
          </a:p>
          <a:p>
            <a:endParaRPr lang="en-US" baseline="30000" dirty="0"/>
          </a:p>
          <a:p>
            <a:r>
              <a:rPr lang="en-US" baseline="30000" dirty="0"/>
              <a:t>        The second illustration will continue in chapter seven.</a:t>
            </a:r>
          </a:p>
          <a:p>
            <a:endParaRPr lang="en-US" dirty="0"/>
          </a:p>
        </p:txBody>
      </p:sp>
    </p:spTree>
    <p:extLst>
      <p:ext uri="{BB962C8B-B14F-4D97-AF65-F5344CB8AC3E}">
        <p14:creationId xmlns:p14="http://schemas.microsoft.com/office/powerpoint/2010/main" val="259637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26" presetClass="emph" presetSubtype="0" repeatCount="3000" fill="hold" grpId="0" nodeType="afterEffect">
                                  <p:stCondLst>
                                    <p:cond delay="0"/>
                                  </p:stCondLst>
                                  <p:childTnLst>
                                    <p:animEffect transition="out" filter="fade">
                                      <p:cBhvr>
                                        <p:cTn id="18" dur="1000" tmFilter="0, 0; .2, .5; .8, .5; 1, 0"/>
                                        <p:tgtEl>
                                          <p:spTgt spid="8"/>
                                        </p:tgtEl>
                                      </p:cBhvr>
                                    </p:animEffect>
                                    <p:animScale>
                                      <p:cBhvr>
                                        <p:cTn id="19" dur="500" autoRev="1" fill="hold"/>
                                        <p:tgtEl>
                                          <p:spTgt spid="8"/>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2" grpId="0"/>
      <p:bldP spid="8" grpId="0"/>
      <p:bldP spid="8" grpId="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p:nvPr/>
        </p:nvSpPr>
        <p:spPr>
          <a:xfrm>
            <a:off x="-142374" y="1310846"/>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5758642" y="5382498"/>
            <a:ext cx="4778971" cy="369332"/>
          </a:xfrm>
          <a:prstGeom prst="rect">
            <a:avLst/>
          </a:prstGeom>
          <a:noFill/>
        </p:spPr>
        <p:txBody>
          <a:bodyPr wrap="square" rtlCol="0">
            <a:spAutoFit/>
          </a:bodyPr>
          <a:lstStyle/>
          <a:p>
            <a:pPr algn="ctr"/>
            <a:r>
              <a:rPr lang="en-US" b="1" i="1">
                <a:solidFill>
                  <a:srgbClr val="79B84F"/>
                </a:solidFill>
              </a:rPr>
              <a:t>Join us on our journey.</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644" y="1299401"/>
            <a:ext cx="5698968" cy="379836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Welcome to Romans!</a:t>
            </a:r>
          </a:p>
        </p:txBody>
      </p:sp>
      <p:grpSp>
        <p:nvGrpSpPr>
          <p:cNvPr id="6" name="Group 5"/>
          <p:cNvGrpSpPr/>
          <p:nvPr/>
        </p:nvGrpSpPr>
        <p:grpSpPr>
          <a:xfrm>
            <a:off x="-1042341" y="736014"/>
            <a:ext cx="8131575" cy="3887362"/>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a:solidFill>
                    <a:schemeClr val="accent1">
                      <a:lumMod val="50000"/>
                    </a:schemeClr>
                  </a:solidFill>
                </a:rPr>
                <a:t>The Righteousness of God and its Application to Man</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123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5000" fill="hold"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 presetClass="entr" presetSubtype="4" decel="6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2800"/>
                            </p:stCondLst>
                            <p:childTnLst>
                              <p:par>
                                <p:cTn id="18" presetID="10" presetClass="entr" presetSubtype="0" fill="hold" grpId="0" nodeType="afterEffect">
                                  <p:stCondLst>
                                    <p:cond delay="2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62139" y="2545526"/>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4" name="Group 13"/>
          <p:cNvGrpSpPr/>
          <p:nvPr/>
        </p:nvGrpSpPr>
        <p:grpSpPr>
          <a:xfrm rot="21250682">
            <a:off x="7600536" y="820803"/>
            <a:ext cx="3386632" cy="2264514"/>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6" y="1000615"/>
              <a:ext cx="1531409" cy="1004683"/>
            </a:xfrm>
            <a:prstGeom prst="rect">
              <a:avLst/>
            </a:prstGeom>
            <a:noFill/>
          </p:spPr>
          <p:txBody>
            <a:bodyPr wrap="square" rtlCol="0">
              <a:normAutofit fontScale="92500"/>
            </a:bodyPr>
            <a:lstStyle/>
            <a:p>
              <a:pPr algn="ctr"/>
              <a:r>
                <a:rPr lang="en-US" sz="4000" b="1" dirty="0"/>
                <a:t>Chapter 7</a:t>
              </a:r>
              <a:br>
                <a:rPr lang="en-US" sz="1600" dirty="0"/>
              </a:br>
              <a:r>
                <a:rPr lang="en-US" sz="1600" dirty="0"/>
                <a:t>The  Law’s Legality, Morality, and Present Influence.</a:t>
              </a:r>
            </a:p>
          </p:txBody>
        </p:sp>
      </p:grpSp>
      <p:sp>
        <p:nvSpPr>
          <p:cNvPr id="29" name="Subtitle 2">
            <a:extLst>
              <a:ext uri="{FF2B5EF4-FFF2-40B4-BE49-F238E27FC236}">
                <a16:creationId xmlns:a16="http://schemas.microsoft.com/office/drawing/2014/main" id="{A490A566-3DD6-43D8-9E12-C78643D94DFA}"/>
              </a:ext>
            </a:extLst>
          </p:cNvPr>
          <p:cNvSpPr txBox="1">
            <a:spLocks/>
          </p:cNvSpPr>
          <p:nvPr/>
        </p:nvSpPr>
        <p:spPr>
          <a:xfrm>
            <a:off x="1239155" y="1111815"/>
            <a:ext cx="6576060" cy="55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rgbClr val="70AD47"/>
                </a:solidFill>
              </a:rPr>
              <a:t>(We are continuing Paul’s defense in chapter six. His first illustration had to do with the master/slave relationship. He now continues with a second illustration – the marriage relationship.) </a:t>
            </a:r>
            <a:r>
              <a:rPr lang="en-US" sz="1800" b="1" dirty="0">
                <a:solidFill>
                  <a:srgbClr val="70AD47"/>
                </a:solidFill>
              </a:rPr>
              <a:t> </a:t>
            </a:r>
          </a:p>
          <a:p>
            <a:pPr marL="0" indent="0">
              <a:buNone/>
            </a:pPr>
            <a:endParaRPr lang="en-US" sz="2000" b="1" dirty="0">
              <a:solidFill>
                <a:srgbClr val="70AD47"/>
              </a:solidFill>
            </a:endParaRPr>
          </a:p>
        </p:txBody>
      </p:sp>
      <p:pic>
        <p:nvPicPr>
          <p:cNvPr id="6" name="Picture 5">
            <a:extLst>
              <a:ext uri="{FF2B5EF4-FFF2-40B4-BE49-F238E27FC236}">
                <a16:creationId xmlns:a16="http://schemas.microsoft.com/office/drawing/2014/main" id="{629C48D5-D061-4F2E-B2CC-5EB6BDC9DEB4}"/>
              </a:ext>
            </a:extLst>
          </p:cNvPr>
          <p:cNvPicPr>
            <a:picLocks noChangeAspect="1"/>
          </p:cNvPicPr>
          <p:nvPr/>
        </p:nvPicPr>
        <p:blipFill>
          <a:blip r:embed="rId2"/>
          <a:stretch>
            <a:fillRect/>
          </a:stretch>
        </p:blipFill>
        <p:spPr>
          <a:xfrm>
            <a:off x="1403287" y="331446"/>
            <a:ext cx="3508121" cy="829765"/>
          </a:xfrm>
          <a:prstGeom prst="rect">
            <a:avLst/>
          </a:prstGeom>
        </p:spPr>
      </p:pic>
      <p:sp>
        <p:nvSpPr>
          <p:cNvPr id="2" name="TextBox 1">
            <a:extLst>
              <a:ext uri="{FF2B5EF4-FFF2-40B4-BE49-F238E27FC236}">
                <a16:creationId xmlns:a16="http://schemas.microsoft.com/office/drawing/2014/main" id="{56278AFD-B0FA-4182-B7A3-6BD7FAB54B0D}"/>
              </a:ext>
            </a:extLst>
          </p:cNvPr>
          <p:cNvSpPr txBox="1"/>
          <p:nvPr/>
        </p:nvSpPr>
        <p:spPr>
          <a:xfrm>
            <a:off x="1146462" y="2118137"/>
            <a:ext cx="5832402" cy="1938992"/>
          </a:xfrm>
          <a:prstGeom prst="rect">
            <a:avLst/>
          </a:prstGeom>
          <a:noFill/>
        </p:spPr>
        <p:txBody>
          <a:bodyPr wrap="square" rtlCol="0">
            <a:spAutoFit/>
          </a:bodyPr>
          <a:lstStyle/>
          <a:p>
            <a:r>
              <a:rPr lang="en-US" baseline="30000" dirty="0"/>
              <a:t> </a:t>
            </a:r>
          </a:p>
          <a:p>
            <a:r>
              <a:rPr lang="en-US" i="1" baseline="30000" dirty="0">
                <a:solidFill>
                  <a:srgbClr val="C00000"/>
                </a:solidFill>
              </a:rPr>
              <a:t>Notice: Justification by Faith is being challenged with these exact questions today!</a:t>
            </a:r>
          </a:p>
          <a:p>
            <a:endParaRPr lang="en-US" baseline="30000" dirty="0"/>
          </a:p>
          <a:p>
            <a:r>
              <a:rPr lang="en-US" sz="2000" b="1" dirty="0">
                <a:solidFill>
                  <a:srgbClr val="70AD47"/>
                </a:solidFill>
              </a:rPr>
              <a:t>The Question of the Law’s Legal Authority 7:1-6</a:t>
            </a:r>
          </a:p>
          <a:p>
            <a:r>
              <a:rPr lang="en-US" baseline="30000" dirty="0"/>
              <a:t> </a:t>
            </a:r>
            <a:endParaRPr lang="en-US" sz="2000" baseline="30000" dirty="0"/>
          </a:p>
          <a:p>
            <a:r>
              <a:rPr lang="en-US" sz="2000" baseline="30000" dirty="0"/>
              <a:t>a. The Principle Stated 7:1</a:t>
            </a:r>
          </a:p>
          <a:p>
            <a:r>
              <a:rPr lang="en-US" sz="2000" baseline="30000" dirty="0"/>
              <a:t>b. The Example Cited 7:2-3</a:t>
            </a:r>
          </a:p>
          <a:p>
            <a:r>
              <a:rPr lang="en-US" sz="2000" baseline="30000" dirty="0"/>
              <a:t>c. The Conclusion Asserted 7:4-6             </a:t>
            </a:r>
          </a:p>
          <a:p>
            <a:r>
              <a:rPr lang="en-US" baseline="30000" dirty="0"/>
              <a:t>           </a:t>
            </a:r>
          </a:p>
        </p:txBody>
      </p:sp>
      <p:sp>
        <p:nvSpPr>
          <p:cNvPr id="3" name="TextBox 2">
            <a:extLst>
              <a:ext uri="{FF2B5EF4-FFF2-40B4-BE49-F238E27FC236}">
                <a16:creationId xmlns:a16="http://schemas.microsoft.com/office/drawing/2014/main" id="{7C0719D4-43D1-467A-8A74-77172BC21410}"/>
              </a:ext>
            </a:extLst>
          </p:cNvPr>
          <p:cNvSpPr txBox="1"/>
          <p:nvPr/>
        </p:nvSpPr>
        <p:spPr>
          <a:xfrm>
            <a:off x="1146462" y="3979026"/>
            <a:ext cx="4981074" cy="1692771"/>
          </a:xfrm>
          <a:prstGeom prst="rect">
            <a:avLst/>
          </a:prstGeom>
          <a:noFill/>
        </p:spPr>
        <p:txBody>
          <a:bodyPr wrap="square" rtlCol="0">
            <a:spAutoFit/>
          </a:bodyPr>
          <a:lstStyle/>
          <a:p>
            <a:r>
              <a:rPr lang="en-US" sz="2000" b="1" dirty="0">
                <a:solidFill>
                  <a:srgbClr val="70AD47"/>
                </a:solidFill>
              </a:rPr>
              <a:t>The Question of the Law’s Moral Integrity 7:7-12</a:t>
            </a:r>
          </a:p>
          <a:p>
            <a:r>
              <a:rPr lang="en-US" baseline="30000" dirty="0"/>
              <a:t> </a:t>
            </a:r>
          </a:p>
          <a:p>
            <a:r>
              <a:rPr lang="en-US" sz="2000" baseline="30000" dirty="0"/>
              <a:t>a. The Principle Stated  7:7a</a:t>
            </a:r>
          </a:p>
          <a:p>
            <a:r>
              <a:rPr lang="en-US" sz="2000" baseline="30000" dirty="0"/>
              <a:t>b. The Example Cited 7:7b-11</a:t>
            </a:r>
          </a:p>
          <a:p>
            <a:r>
              <a:rPr lang="en-US" sz="2000" baseline="30000" dirty="0"/>
              <a:t>c. The Conclusion Asserted 7:12</a:t>
            </a:r>
          </a:p>
          <a:p>
            <a:endParaRPr lang="en-US" baseline="30000" dirty="0"/>
          </a:p>
        </p:txBody>
      </p:sp>
      <p:sp>
        <p:nvSpPr>
          <p:cNvPr id="5" name="TextBox 4">
            <a:extLst>
              <a:ext uri="{FF2B5EF4-FFF2-40B4-BE49-F238E27FC236}">
                <a16:creationId xmlns:a16="http://schemas.microsoft.com/office/drawing/2014/main" id="{23EB980B-5F4D-4A69-83A0-4263F9B1D725}"/>
              </a:ext>
            </a:extLst>
          </p:cNvPr>
          <p:cNvSpPr txBox="1"/>
          <p:nvPr/>
        </p:nvSpPr>
        <p:spPr>
          <a:xfrm>
            <a:off x="6894398" y="3995574"/>
            <a:ext cx="4649114" cy="1785104"/>
          </a:xfrm>
          <a:prstGeom prst="rect">
            <a:avLst/>
          </a:prstGeom>
          <a:noFill/>
        </p:spPr>
        <p:txBody>
          <a:bodyPr wrap="square" rtlCol="0">
            <a:spAutoFit/>
          </a:bodyPr>
          <a:lstStyle/>
          <a:p>
            <a:r>
              <a:rPr lang="en-US" sz="2000" b="1" dirty="0">
                <a:solidFill>
                  <a:srgbClr val="70AD47"/>
                </a:solidFill>
              </a:rPr>
              <a:t>The Question of the Law’s Present Influence 7:13-25</a:t>
            </a:r>
          </a:p>
          <a:p>
            <a:endParaRPr lang="en-US" baseline="30000" dirty="0"/>
          </a:p>
          <a:p>
            <a:r>
              <a:rPr lang="en-US" sz="2000" baseline="30000" dirty="0"/>
              <a:t>a. The Principle Stated 7:13a</a:t>
            </a:r>
          </a:p>
          <a:p>
            <a:r>
              <a:rPr lang="en-US" sz="2000" baseline="30000" dirty="0"/>
              <a:t>b. The Example Cited 7:13b-24</a:t>
            </a:r>
          </a:p>
          <a:p>
            <a:r>
              <a:rPr lang="en-US" sz="2000" baseline="30000" dirty="0"/>
              <a:t>c. The Conclusion Asserted  7:25 (and all of chapter eight)</a:t>
            </a:r>
          </a:p>
          <a:p>
            <a:endParaRPr lang="en-US" dirty="0"/>
          </a:p>
        </p:txBody>
      </p:sp>
    </p:spTree>
    <p:extLst>
      <p:ext uri="{BB962C8B-B14F-4D97-AF65-F5344CB8AC3E}">
        <p14:creationId xmlns:p14="http://schemas.microsoft.com/office/powerpoint/2010/main" val="280167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uiExpand="1" build="p"/>
      <p:bldP spid="2" grpId="0"/>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9988137">
            <a:off x="-547809" y="335874"/>
            <a:ext cx="12937553"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 name="Group 17"/>
          <p:cNvGrpSpPr/>
          <p:nvPr/>
        </p:nvGrpSpPr>
        <p:grpSpPr>
          <a:xfrm rot="1866664">
            <a:off x="3375993" y="4679410"/>
            <a:ext cx="3043345" cy="1819700"/>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19288397">
              <a:off x="10914454" y="981803"/>
              <a:ext cx="1237491" cy="766380"/>
            </a:xfrm>
            <a:prstGeom prst="rect">
              <a:avLst/>
            </a:prstGeom>
            <a:noFill/>
          </p:spPr>
          <p:txBody>
            <a:bodyPr wrap="square" rtlCol="0">
              <a:normAutofit/>
            </a:bodyPr>
            <a:lstStyle/>
            <a:p>
              <a:pPr algn="ctr"/>
              <a:r>
                <a:rPr lang="en-US" sz="3600" b="1" dirty="0"/>
                <a:t>Chapter 8</a:t>
              </a:r>
              <a:br>
                <a:rPr lang="en-US" sz="1400" dirty="0"/>
              </a:br>
              <a:r>
                <a:rPr lang="en-US" sz="1400" dirty="0"/>
                <a:t>Legacies of Justification </a:t>
              </a:r>
            </a:p>
            <a:p>
              <a:pPr algn="ctr"/>
              <a:r>
                <a:rPr lang="en-US" sz="1400" dirty="0"/>
                <a:t>by Faith :</a:t>
              </a:r>
            </a:p>
            <a:p>
              <a:pPr algn="ctr"/>
              <a:r>
                <a:rPr lang="en-US" sz="1400" dirty="0"/>
                <a:t>The Holy Spirit!</a:t>
              </a:r>
            </a:p>
            <a:p>
              <a:pPr algn="ctr"/>
              <a:r>
                <a:rPr lang="en-US" sz="1400" dirty="0"/>
                <a:t>Adoption!</a:t>
              </a:r>
            </a:p>
          </p:txBody>
        </p:sp>
      </p:grpSp>
      <p:sp>
        <p:nvSpPr>
          <p:cNvPr id="33" name="Title 1"/>
          <p:cNvSpPr txBox="1">
            <a:spLocks/>
          </p:cNvSpPr>
          <p:nvPr/>
        </p:nvSpPr>
        <p:spPr>
          <a:xfrm>
            <a:off x="288190" y="651953"/>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sp>
        <p:nvSpPr>
          <p:cNvPr id="6" name="Rectangle 5">
            <a:extLst>
              <a:ext uri="{FF2B5EF4-FFF2-40B4-BE49-F238E27FC236}">
                <a16:creationId xmlns:a16="http://schemas.microsoft.com/office/drawing/2014/main" id="{58E1141E-1289-490E-966A-B53CEAD49824}"/>
              </a:ext>
            </a:extLst>
          </p:cNvPr>
          <p:cNvSpPr/>
          <p:nvPr/>
        </p:nvSpPr>
        <p:spPr>
          <a:xfrm>
            <a:off x="980365" y="315164"/>
            <a:ext cx="4288752" cy="523220"/>
          </a:xfrm>
          <a:prstGeom prst="rect">
            <a:avLst/>
          </a:prstGeom>
        </p:spPr>
        <p:txBody>
          <a:bodyPr wrap="square">
            <a:spAutoFit/>
          </a:bodyPr>
          <a:lstStyle/>
          <a:p>
            <a:pPr lvl="0"/>
            <a:r>
              <a:rPr lang="en-US" sz="2800" b="1" dirty="0">
                <a:solidFill>
                  <a:srgbClr val="70AD47">
                    <a:lumMod val="50000"/>
                  </a:srgbClr>
                </a:solidFill>
              </a:rPr>
              <a:t>Chapter Overview </a:t>
            </a:r>
          </a:p>
        </p:txBody>
      </p:sp>
      <p:sp>
        <p:nvSpPr>
          <p:cNvPr id="2" name="TextBox 1">
            <a:extLst>
              <a:ext uri="{FF2B5EF4-FFF2-40B4-BE49-F238E27FC236}">
                <a16:creationId xmlns:a16="http://schemas.microsoft.com/office/drawing/2014/main" id="{FB1FD5C7-21B3-4497-8304-043FD3D51041}"/>
              </a:ext>
            </a:extLst>
          </p:cNvPr>
          <p:cNvSpPr txBox="1"/>
          <p:nvPr/>
        </p:nvSpPr>
        <p:spPr>
          <a:xfrm>
            <a:off x="775995" y="1374191"/>
            <a:ext cx="4101220" cy="3857466"/>
          </a:xfrm>
          <a:prstGeom prst="rect">
            <a:avLst/>
          </a:prstGeom>
          <a:noFill/>
        </p:spPr>
        <p:txBody>
          <a:bodyPr wrap="square" rtlCol="0">
            <a:spAutoFit/>
          </a:bodyPr>
          <a:lstStyle/>
          <a:p>
            <a:r>
              <a:rPr lang="en-US" sz="2000" b="1" baseline="30000" dirty="0"/>
              <a:t>The Holy Spirit Effects It!</a:t>
            </a:r>
          </a:p>
          <a:p>
            <a:endParaRPr lang="en-US" sz="2000" baseline="30000" dirty="0"/>
          </a:p>
          <a:p>
            <a:r>
              <a:rPr lang="en-US" sz="2000" baseline="30000" dirty="0"/>
              <a:t>          1. Freedom Declared! 1</a:t>
            </a:r>
          </a:p>
          <a:p>
            <a:r>
              <a:rPr lang="en-US" sz="2000" baseline="30000" dirty="0"/>
              <a:t>          2. The Spirit Replaces the Flesh 2</a:t>
            </a:r>
          </a:p>
          <a:p>
            <a:r>
              <a:rPr lang="en-US" sz="2000" baseline="30000" dirty="0"/>
              <a:t>          3. The Spirit Succeeds Where the Flesh Failed 3-4</a:t>
            </a:r>
          </a:p>
          <a:p>
            <a:r>
              <a:rPr lang="en-US" sz="2000" baseline="30000" dirty="0"/>
              <a:t>          4. The Revolution Explained 5- 17</a:t>
            </a:r>
          </a:p>
          <a:p>
            <a:r>
              <a:rPr lang="en-US" sz="2000" baseline="30000" dirty="0"/>
              <a:t>               a. The Failure of the Old Regime 5-8</a:t>
            </a:r>
          </a:p>
          <a:p>
            <a:r>
              <a:rPr lang="en-US" sz="2000" baseline="30000" dirty="0"/>
              <a:t>                1.) The fleshly minded mind the flesh    vs5</a:t>
            </a:r>
          </a:p>
          <a:p>
            <a:r>
              <a:rPr lang="en-US" sz="2000" baseline="30000" dirty="0"/>
              <a:t>                2.) The spiritually minded mind the spirit   5</a:t>
            </a:r>
          </a:p>
          <a:p>
            <a:r>
              <a:rPr lang="en-US" sz="2000" baseline="30000" dirty="0"/>
              <a:t>                3.) Flesh minding produces death 6</a:t>
            </a:r>
          </a:p>
          <a:p>
            <a:r>
              <a:rPr lang="en-US" sz="2000" baseline="30000" dirty="0"/>
              <a:t>                4.) Spirit minding produces life and peace 6</a:t>
            </a:r>
          </a:p>
          <a:p>
            <a:r>
              <a:rPr lang="en-US" sz="2000" baseline="30000" dirty="0"/>
              <a:t>                5.) The fleshly mind wars against God </a:t>
            </a:r>
          </a:p>
          <a:p>
            <a:r>
              <a:rPr lang="en-US" sz="2000" baseline="30000" dirty="0"/>
              <a:t>                       and cannot please Him 7-8</a:t>
            </a:r>
          </a:p>
          <a:p>
            <a:r>
              <a:rPr lang="en-US" sz="2000" baseline="30000" dirty="0"/>
              <a:t>               b. The Power of the New Regime 9-13</a:t>
            </a:r>
          </a:p>
          <a:p>
            <a:r>
              <a:rPr lang="en-US" sz="2000" baseline="30000" dirty="0"/>
              <a:t>                 1.)  Your position stated 9</a:t>
            </a:r>
          </a:p>
          <a:p>
            <a:r>
              <a:rPr lang="en-US" sz="2000" baseline="30000" dirty="0"/>
              <a:t>                 2.)  Your power revealed 10-11</a:t>
            </a:r>
          </a:p>
          <a:p>
            <a:r>
              <a:rPr lang="en-US" sz="2000" baseline="30000" dirty="0"/>
              <a:t>                 3.)  Your practice demanded 12-13</a:t>
            </a:r>
          </a:p>
          <a:p>
            <a:endParaRPr lang="en-US" dirty="0"/>
          </a:p>
        </p:txBody>
      </p:sp>
      <p:sp>
        <p:nvSpPr>
          <p:cNvPr id="3" name="TextBox 2">
            <a:extLst>
              <a:ext uri="{FF2B5EF4-FFF2-40B4-BE49-F238E27FC236}">
                <a16:creationId xmlns:a16="http://schemas.microsoft.com/office/drawing/2014/main" id="{E23C7B24-4D21-4A55-BA99-3B13977E0D0F}"/>
              </a:ext>
            </a:extLst>
          </p:cNvPr>
          <p:cNvSpPr txBox="1"/>
          <p:nvPr/>
        </p:nvSpPr>
        <p:spPr>
          <a:xfrm>
            <a:off x="1059255" y="838384"/>
            <a:ext cx="4101220" cy="369332"/>
          </a:xfrm>
          <a:prstGeom prst="rect">
            <a:avLst/>
          </a:prstGeom>
          <a:noFill/>
        </p:spPr>
        <p:txBody>
          <a:bodyPr wrap="square" rtlCol="0">
            <a:spAutoFit/>
          </a:bodyPr>
          <a:lstStyle/>
          <a:p>
            <a:r>
              <a:rPr lang="en-US" dirty="0"/>
              <a:t>The Revolution!</a:t>
            </a:r>
          </a:p>
        </p:txBody>
      </p:sp>
      <p:sp>
        <p:nvSpPr>
          <p:cNvPr id="5" name="TextBox 4">
            <a:extLst>
              <a:ext uri="{FF2B5EF4-FFF2-40B4-BE49-F238E27FC236}">
                <a16:creationId xmlns:a16="http://schemas.microsoft.com/office/drawing/2014/main" id="{FCDAAF3F-9EA2-4EE9-BC43-4E173ABF03C9}"/>
              </a:ext>
            </a:extLst>
          </p:cNvPr>
          <p:cNvSpPr txBox="1"/>
          <p:nvPr/>
        </p:nvSpPr>
        <p:spPr>
          <a:xfrm>
            <a:off x="6521372" y="315164"/>
            <a:ext cx="5892309" cy="6668492"/>
          </a:xfrm>
          <a:prstGeom prst="rect">
            <a:avLst/>
          </a:prstGeom>
          <a:noFill/>
        </p:spPr>
        <p:txBody>
          <a:bodyPr wrap="square" rtlCol="0">
            <a:spAutoFit/>
          </a:bodyPr>
          <a:lstStyle/>
          <a:p>
            <a:endParaRPr lang="en-US" baseline="30000" dirty="0">
              <a:solidFill>
                <a:srgbClr val="C00000"/>
              </a:solidFill>
            </a:endParaRPr>
          </a:p>
          <a:p>
            <a:r>
              <a:rPr lang="en-US" sz="2000" b="1" baseline="30000" dirty="0">
                <a:solidFill>
                  <a:srgbClr val="C00000"/>
                </a:solidFill>
              </a:rPr>
              <a:t>    Adoption Means Sonship 8:14,15</a:t>
            </a:r>
          </a:p>
          <a:p>
            <a:r>
              <a:rPr lang="en-US" sz="2000" baseline="30000" dirty="0"/>
              <a:t>         Here’s some background:</a:t>
            </a:r>
          </a:p>
          <a:p>
            <a:r>
              <a:rPr lang="en-US" sz="2000" baseline="30000" dirty="0"/>
              <a:t>           Adoption - Its Use in History</a:t>
            </a:r>
          </a:p>
          <a:p>
            <a:r>
              <a:rPr lang="en-US" sz="2000" baseline="30000" dirty="0"/>
              <a:t>              Adoption - The Greek Word</a:t>
            </a:r>
          </a:p>
          <a:p>
            <a:r>
              <a:rPr lang="en-US" sz="2000" baseline="30000" dirty="0"/>
              <a:t>              Adoption - Its Roman Use</a:t>
            </a:r>
          </a:p>
          <a:p>
            <a:r>
              <a:rPr lang="en-US" sz="2000" baseline="30000" dirty="0"/>
              <a:t>              Adoption - Its Biblical Application</a:t>
            </a:r>
          </a:p>
          <a:p>
            <a:r>
              <a:rPr lang="en-US" sz="2000" baseline="30000" dirty="0"/>
              <a:t>              Adoption - Its Biblical Definition</a:t>
            </a:r>
          </a:p>
          <a:p>
            <a:r>
              <a:rPr lang="en-US" sz="2000" baseline="30000" dirty="0"/>
              <a:t>              Adoption - Its Testimony to God's Prenatal Love]</a:t>
            </a:r>
          </a:p>
          <a:p>
            <a:r>
              <a:rPr lang="en-US" sz="2000" b="1" baseline="30000" dirty="0"/>
              <a:t>     </a:t>
            </a:r>
            <a:r>
              <a:rPr lang="en-US" sz="2000" b="1" baseline="30000" dirty="0">
                <a:solidFill>
                  <a:srgbClr val="C00000"/>
                </a:solidFill>
              </a:rPr>
              <a:t>Adoption Means Participation  8:16-39</a:t>
            </a:r>
          </a:p>
          <a:p>
            <a:r>
              <a:rPr lang="en-US" sz="2000" baseline="30000" dirty="0"/>
              <a:t>          </a:t>
            </a:r>
            <a:r>
              <a:rPr lang="en-US" sz="2000" b="1" baseline="30000" dirty="0"/>
              <a:t>Adoption – Means Participation With Christ  8:16-25</a:t>
            </a:r>
          </a:p>
          <a:p>
            <a:r>
              <a:rPr lang="en-US" sz="2000" baseline="30000" dirty="0"/>
              <a:t>              b. Adoption teaches us who we are - 16</a:t>
            </a:r>
          </a:p>
          <a:p>
            <a:r>
              <a:rPr lang="en-US" sz="2000" baseline="30000" dirty="0"/>
              <a:t>              c. Adoption teaches us why we suffer - 17</a:t>
            </a:r>
          </a:p>
          <a:p>
            <a:r>
              <a:rPr lang="en-US" sz="2000" baseline="30000" dirty="0"/>
              <a:t>              d. Adoption teaches us why the creation suffers - 19- 22</a:t>
            </a:r>
          </a:p>
          <a:p>
            <a:r>
              <a:rPr lang="en-US" sz="2000" baseline="30000" dirty="0"/>
              <a:t>              e. Adoption teaches us to wait for its consummation 23- 25  </a:t>
            </a:r>
          </a:p>
          <a:p>
            <a:r>
              <a:rPr lang="en-US" sz="2000" baseline="30000" dirty="0"/>
              <a:t>          </a:t>
            </a:r>
            <a:r>
              <a:rPr lang="en-US" sz="2000" b="1" baseline="30000" dirty="0"/>
              <a:t>Adoption Means Participation With the Spirit 8:26-27</a:t>
            </a:r>
          </a:p>
          <a:p>
            <a:r>
              <a:rPr lang="en-US" sz="2000" baseline="30000" dirty="0"/>
              <a:t>              a. Adoption teaches us what the Holy Spirit does for us 26a</a:t>
            </a:r>
          </a:p>
          <a:p>
            <a:r>
              <a:rPr lang="en-US" sz="2000" baseline="30000" dirty="0"/>
              <a:t>              b. Adoption teaches us how the Holy Spirit does it   26b</a:t>
            </a:r>
          </a:p>
          <a:p>
            <a:r>
              <a:rPr lang="en-US" sz="2000" baseline="30000" dirty="0"/>
              <a:t>              c. Adoption teaches us why the Holy Spirit succeeds 27  </a:t>
            </a:r>
          </a:p>
          <a:p>
            <a:r>
              <a:rPr lang="en-US" sz="2000" baseline="30000" dirty="0"/>
              <a:t>         </a:t>
            </a:r>
            <a:r>
              <a:rPr lang="en-US" sz="2000" b="1" baseline="30000" dirty="0"/>
              <a:t>Adoption Means Participation With the Father 8:28-39</a:t>
            </a:r>
          </a:p>
          <a:p>
            <a:r>
              <a:rPr lang="en-US" sz="2000" baseline="30000" dirty="0"/>
              <a:t>              a. Adoption teaches us what the Father purposes.  28</a:t>
            </a:r>
          </a:p>
          <a:p>
            <a:r>
              <a:rPr lang="en-US" sz="2000" baseline="30000" dirty="0"/>
              <a:t>              b. Adoption teaches us how the Father proceeds 29, 30</a:t>
            </a:r>
          </a:p>
          <a:p>
            <a:r>
              <a:rPr lang="en-US" sz="2000" baseline="30000" dirty="0"/>
              <a:t>                  1.) The first step is foreknowledge 29</a:t>
            </a:r>
          </a:p>
          <a:p>
            <a:r>
              <a:rPr lang="en-US" sz="2000" baseline="30000" dirty="0"/>
              <a:t>                  2.) The second step is predestination 29</a:t>
            </a:r>
          </a:p>
          <a:p>
            <a:r>
              <a:rPr lang="en-US" sz="2000" baseline="30000" dirty="0"/>
              <a:t>                  3.) The third step is calling   30</a:t>
            </a:r>
          </a:p>
          <a:p>
            <a:r>
              <a:rPr lang="en-US" sz="2000" baseline="30000" dirty="0"/>
              <a:t>                  4.) The fourth step is justification 30</a:t>
            </a:r>
          </a:p>
          <a:p>
            <a:r>
              <a:rPr lang="en-US" sz="2000" baseline="30000" dirty="0"/>
              <a:t>                  5.) The final step is glorification 30</a:t>
            </a:r>
          </a:p>
          <a:p>
            <a:r>
              <a:rPr lang="en-US" sz="2000" baseline="30000" dirty="0"/>
              <a:t>               c. Adoption teaches us why the Father protects us 31-34</a:t>
            </a:r>
          </a:p>
          <a:p>
            <a:r>
              <a:rPr lang="en-US" sz="2000" baseline="30000" dirty="0"/>
              <a:t>                   There is no greater defender (31), defense (32), and, there are no </a:t>
            </a:r>
          </a:p>
          <a:p>
            <a:r>
              <a:rPr lang="en-US" sz="2000" baseline="30000" dirty="0"/>
              <a:t>                    rightful accusers (33, 34)</a:t>
            </a:r>
          </a:p>
          <a:p>
            <a:r>
              <a:rPr lang="en-US" sz="2000" baseline="30000" dirty="0"/>
              <a:t>               d. Adoption teaches us what causes the father to preserve us 35-39</a:t>
            </a:r>
          </a:p>
          <a:p>
            <a:endParaRPr lang="en-US" dirty="0"/>
          </a:p>
        </p:txBody>
      </p:sp>
    </p:spTree>
    <p:extLst>
      <p:ext uri="{BB962C8B-B14F-4D97-AF65-F5344CB8AC3E}">
        <p14:creationId xmlns:p14="http://schemas.microsoft.com/office/powerpoint/2010/main" val="16534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3"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Five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77254" y="982014"/>
            <a:ext cx="6280136" cy="4319131"/>
          </a:xfrm>
          <a:prstGeom prst="rect">
            <a:avLst/>
          </a:prstGeom>
          <a:noFill/>
        </p:spPr>
        <p:txBody>
          <a:bodyPr wrap="square" rtlCol="0">
            <a:spAutoFit/>
          </a:bodyPr>
          <a:lstStyle/>
          <a:p>
            <a:r>
              <a:rPr lang="en-US" sz="3200" b="1" baseline="30000" dirty="0"/>
              <a:t>CHAPTER 5 –</a:t>
            </a:r>
            <a:r>
              <a:rPr lang="en-US" sz="3200" baseline="30000" dirty="0"/>
              <a:t> </a:t>
            </a:r>
            <a:r>
              <a:rPr lang="en-US" sz="3200" b="1" baseline="30000" dirty="0"/>
              <a:t>The mechanics of justification by faith.</a:t>
            </a:r>
            <a:endParaRPr lang="en-US" sz="3200" baseline="30000" dirty="0"/>
          </a:p>
          <a:p>
            <a:endParaRPr lang="en-US" sz="3200" baseline="30000" dirty="0"/>
          </a:p>
          <a:p>
            <a:r>
              <a:rPr lang="en-US" sz="2800" dirty="0"/>
              <a:t>1. According to chapter 5 only, by what two things are we justified?</a:t>
            </a:r>
          </a:p>
          <a:p>
            <a:endParaRPr lang="en-US" sz="2800" dirty="0"/>
          </a:p>
          <a:p>
            <a:r>
              <a:rPr lang="en-US" sz="2800" dirty="0"/>
              <a:t>2. According to verses 15-17, try to list three </a:t>
            </a:r>
            <a:r>
              <a:rPr lang="en-US" sz="2800" i="1" dirty="0"/>
              <a:t>contrasts</a:t>
            </a:r>
            <a:r>
              <a:rPr lang="en-US" sz="2800" dirty="0"/>
              <a:t> that are made between Adam’s transgression and Christ’s free gift. </a:t>
            </a:r>
          </a:p>
          <a:p>
            <a:endParaRPr lang="en-US" i="1" dirty="0"/>
          </a:p>
          <a:p>
            <a:r>
              <a:rPr lang="en-US" i="1" dirty="0"/>
              <a:t>(It’s OK to use your study Bible notes if this is not coming to you.)</a:t>
            </a:r>
          </a:p>
        </p:txBody>
      </p:sp>
    </p:spTree>
    <p:extLst>
      <p:ext uri="{BB962C8B-B14F-4D97-AF65-F5344CB8AC3E}">
        <p14:creationId xmlns:p14="http://schemas.microsoft.com/office/powerpoint/2010/main" val="3015939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Six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44190" y="973803"/>
            <a:ext cx="6289015" cy="4011355"/>
          </a:xfrm>
          <a:prstGeom prst="rect">
            <a:avLst/>
          </a:prstGeom>
          <a:noFill/>
        </p:spPr>
        <p:txBody>
          <a:bodyPr wrap="square" rtlCol="0">
            <a:spAutoFit/>
          </a:bodyPr>
          <a:lstStyle/>
          <a:p>
            <a:r>
              <a:rPr lang="en-US" sz="3200" b="1" baseline="30000" dirty="0"/>
              <a:t>CHAPTER 6 -  Whole chapter </a:t>
            </a:r>
            <a:r>
              <a:rPr lang="en-US" sz="3200" b="1" i="1" baseline="30000" dirty="0"/>
              <a:t>discussion</a:t>
            </a:r>
            <a:endParaRPr lang="en-US" sz="3200" i="1" baseline="30000" dirty="0"/>
          </a:p>
          <a:p>
            <a:endParaRPr lang="en-US" sz="3000" baseline="-25000" dirty="0"/>
          </a:p>
          <a:p>
            <a:r>
              <a:rPr lang="en-US" sz="4000" baseline="-25000" dirty="0"/>
              <a:t>1. In our study we noticed that Paul asked two primary questions, questions, which he anticipates his listeners will ask. What are the questions and what are the answers?</a:t>
            </a:r>
          </a:p>
          <a:p>
            <a:endParaRPr lang="en-US" sz="4000" baseline="-25000" dirty="0"/>
          </a:p>
          <a:p>
            <a:r>
              <a:rPr lang="en-US" sz="4000" baseline="-25000" dirty="0"/>
              <a:t>2. Based on this chapter only, and in your own words, explain how we may tap into the benefits of justification on a daily basis.</a:t>
            </a:r>
          </a:p>
        </p:txBody>
      </p:sp>
    </p:spTree>
    <p:extLst>
      <p:ext uri="{BB962C8B-B14F-4D97-AF65-F5344CB8AC3E}">
        <p14:creationId xmlns:p14="http://schemas.microsoft.com/office/powerpoint/2010/main" val="451158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Seven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373879" y="982014"/>
            <a:ext cx="6421367" cy="4380686"/>
          </a:xfrm>
          <a:prstGeom prst="rect">
            <a:avLst/>
          </a:prstGeom>
          <a:noFill/>
        </p:spPr>
        <p:txBody>
          <a:bodyPr wrap="square" rtlCol="0">
            <a:spAutoFit/>
          </a:bodyPr>
          <a:lstStyle/>
          <a:p>
            <a:r>
              <a:rPr lang="en-US" sz="3200" b="1" baseline="30000" dirty="0"/>
              <a:t>CHAPTER 7 – Whole chapter </a:t>
            </a:r>
            <a:r>
              <a:rPr lang="en-US" sz="3200" b="1" i="1" baseline="30000" dirty="0"/>
              <a:t>discussion</a:t>
            </a:r>
            <a:r>
              <a:rPr lang="en-US" sz="3200" b="1" baseline="30000" dirty="0"/>
              <a:t>.</a:t>
            </a:r>
            <a:endParaRPr lang="en-US" sz="3200" baseline="30000" dirty="0"/>
          </a:p>
          <a:p>
            <a:endParaRPr lang="en-US" sz="3200" baseline="30000" dirty="0"/>
          </a:p>
          <a:p>
            <a:r>
              <a:rPr lang="en-US" sz="2800" dirty="0"/>
              <a:t>1. Paul begins this chapter by announcing that if a woman’s husband dies, she is loosed from the law of her husband. What point is Paul making?</a:t>
            </a:r>
          </a:p>
          <a:p>
            <a:endParaRPr lang="en-US" sz="2800" dirty="0"/>
          </a:p>
          <a:p>
            <a:r>
              <a:rPr lang="en-US" sz="2800" dirty="0"/>
              <a:t>2. Based on this chapter only, how does the sin dynamic take advantage of human flesh?</a:t>
            </a:r>
            <a:endParaRPr lang="en-US" sz="4400" baseline="30000" dirty="0"/>
          </a:p>
          <a:p>
            <a:endParaRPr lang="en-US" baseline="30000" dirty="0"/>
          </a:p>
        </p:txBody>
      </p:sp>
    </p:spTree>
    <p:extLst>
      <p:ext uri="{BB962C8B-B14F-4D97-AF65-F5344CB8AC3E}">
        <p14:creationId xmlns:p14="http://schemas.microsoft.com/office/powerpoint/2010/main" val="255946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Eight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03303" y="1111085"/>
            <a:ext cx="6210300" cy="3559949"/>
          </a:xfrm>
          <a:prstGeom prst="rect">
            <a:avLst/>
          </a:prstGeom>
          <a:noFill/>
        </p:spPr>
        <p:txBody>
          <a:bodyPr wrap="square" rtlCol="0">
            <a:spAutoFit/>
          </a:bodyPr>
          <a:lstStyle/>
          <a:p>
            <a:r>
              <a:rPr lang="en-US" sz="3200" b="1" baseline="30000" dirty="0"/>
              <a:t>CHAPTER 8 – Whole chapter </a:t>
            </a:r>
            <a:r>
              <a:rPr lang="en-US" sz="3200" b="1" i="1" baseline="30000" dirty="0"/>
              <a:t>discussion</a:t>
            </a:r>
            <a:r>
              <a:rPr lang="en-US" sz="3200" b="1" baseline="30000" dirty="0"/>
              <a:t>.</a:t>
            </a:r>
            <a:endParaRPr lang="en-US" sz="3200" baseline="30000" dirty="0"/>
          </a:p>
          <a:p>
            <a:endParaRPr lang="en-US" sz="5400" baseline="30000" dirty="0"/>
          </a:p>
          <a:p>
            <a:r>
              <a:rPr lang="en-US" sz="2400" dirty="0"/>
              <a:t>1. Who is the key player and what role(s) does he play?</a:t>
            </a:r>
          </a:p>
          <a:p>
            <a:endParaRPr lang="en-US" sz="2400" dirty="0"/>
          </a:p>
          <a:p>
            <a:r>
              <a:rPr lang="en-US" sz="2400" dirty="0"/>
              <a:t>2. While the death and resurrection of Christ are inseparable elements of our salvation, what is the significance of the resurrection as it </a:t>
            </a:r>
            <a:r>
              <a:rPr lang="en-US" sz="2400" i="1" dirty="0"/>
              <a:t>plays out</a:t>
            </a:r>
            <a:r>
              <a:rPr lang="en-US" sz="2400" dirty="0"/>
              <a:t> in our daily lives?</a:t>
            </a:r>
            <a:endParaRPr lang="en-US" sz="6600" baseline="30000" dirty="0"/>
          </a:p>
        </p:txBody>
      </p:sp>
    </p:spTree>
    <p:extLst>
      <p:ext uri="{BB962C8B-B14F-4D97-AF65-F5344CB8AC3E}">
        <p14:creationId xmlns:p14="http://schemas.microsoft.com/office/powerpoint/2010/main" val="387504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C1ED-538A-4D15-965E-80B41BFF2017}"/>
              </a:ext>
            </a:extLst>
          </p:cNvPr>
          <p:cNvSpPr>
            <a:spLocks noGrp="1"/>
          </p:cNvSpPr>
          <p:nvPr>
            <p:ph type="title"/>
          </p:nvPr>
        </p:nvSpPr>
        <p:spPr/>
        <p:txBody>
          <a:bodyPr/>
          <a:lstStyle/>
          <a:p>
            <a:r>
              <a:rPr lang="en-US" dirty="0"/>
              <a:t>End June 28</a:t>
            </a:r>
          </a:p>
        </p:txBody>
      </p:sp>
      <p:sp>
        <p:nvSpPr>
          <p:cNvPr id="3" name="Content Placeholder 2">
            <a:extLst>
              <a:ext uri="{FF2B5EF4-FFF2-40B4-BE49-F238E27FC236}">
                <a16:creationId xmlns:a16="http://schemas.microsoft.com/office/drawing/2014/main" id="{9DF059E9-EA71-48B7-BC9F-2D9A651518D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1025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F0D14F-F18B-4BD2-8639-FC0D220EBA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2941" y="643466"/>
            <a:ext cx="6629450" cy="55687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313F1A-272E-46A0-99BE-0629A54BE6CF}"/>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EF40B820-0141-458B-807D-963BAFC87669}"/>
              </a:ext>
            </a:extLst>
          </p:cNvPr>
          <p:cNvSpPr txBox="1"/>
          <p:nvPr/>
        </p:nvSpPr>
        <p:spPr>
          <a:xfrm>
            <a:off x="709609" y="1766163"/>
            <a:ext cx="2991775" cy="2554545"/>
          </a:xfrm>
          <a:prstGeom prst="rect">
            <a:avLst/>
          </a:prstGeom>
          <a:noFill/>
        </p:spPr>
        <p:txBody>
          <a:bodyPr wrap="square" rtlCol="0">
            <a:spAutoFit/>
          </a:bodyPr>
          <a:lstStyle/>
          <a:p>
            <a:r>
              <a:rPr lang="en-US" sz="2400" dirty="0">
                <a:solidFill>
                  <a:schemeClr val="tx1">
                    <a:lumMod val="50000"/>
                    <a:lumOff val="50000"/>
                  </a:schemeClr>
                </a:solidFill>
              </a:rPr>
              <a:t>Visit</a:t>
            </a:r>
          </a:p>
          <a:p>
            <a:endParaRPr lang="en-US" sz="2400" dirty="0">
              <a:solidFill>
                <a:schemeClr val="tx1">
                  <a:lumMod val="50000"/>
                  <a:lumOff val="50000"/>
                </a:schemeClr>
              </a:solidFill>
            </a:endParaRPr>
          </a:p>
          <a:p>
            <a:r>
              <a:rPr lang="en-US" sz="2400" dirty="0">
                <a:solidFill>
                  <a:schemeClr val="tx1">
                    <a:lumMod val="50000"/>
                    <a:lumOff val="50000"/>
                  </a:schemeClr>
                </a:solidFill>
              </a:rPr>
              <a:t>StandingTrue.com</a:t>
            </a:r>
          </a:p>
          <a:p>
            <a:r>
              <a:rPr lang="en-US" sz="1600" dirty="0">
                <a:solidFill>
                  <a:schemeClr val="tx1">
                    <a:lumMod val="50000"/>
                    <a:lumOff val="50000"/>
                  </a:schemeClr>
                </a:solidFill>
              </a:rPr>
              <a:t>  (</a:t>
            </a:r>
            <a:r>
              <a:rPr lang="en-US" sz="1600" dirty="0" err="1">
                <a:solidFill>
                  <a:schemeClr val="tx1">
                    <a:lumMod val="50000"/>
                    <a:lumOff val="50000"/>
                  </a:schemeClr>
                </a:solidFill>
              </a:rPr>
              <a:t>InternetBibleFellowship</a:t>
            </a:r>
            <a:r>
              <a:rPr lang="en-US" sz="1600" dirty="0">
                <a:solidFill>
                  <a:schemeClr val="tx1">
                    <a:lumMod val="50000"/>
                    <a:lumOff val="50000"/>
                  </a:schemeClr>
                </a:solidFill>
              </a:rPr>
              <a:t>)</a:t>
            </a:r>
          </a:p>
          <a:p>
            <a:endParaRPr lang="en-US" sz="2400" dirty="0">
              <a:solidFill>
                <a:schemeClr val="tx1">
                  <a:lumMod val="50000"/>
                  <a:lumOff val="50000"/>
                </a:schemeClr>
              </a:solidFill>
            </a:endParaRPr>
          </a:p>
          <a:p>
            <a:r>
              <a:rPr lang="en-US" sz="2400" dirty="0">
                <a:solidFill>
                  <a:schemeClr val="tx1">
                    <a:lumMod val="50000"/>
                    <a:lumOff val="50000"/>
                  </a:schemeClr>
                </a:solidFill>
              </a:rPr>
              <a:t>Click on the Peek to Peak image</a:t>
            </a:r>
          </a:p>
        </p:txBody>
      </p:sp>
      <p:pic>
        <p:nvPicPr>
          <p:cNvPr id="1028" name="Picture 4">
            <a:extLst>
              <a:ext uri="{FF2B5EF4-FFF2-40B4-BE49-F238E27FC236}">
                <a16:creationId xmlns:a16="http://schemas.microsoft.com/office/drawing/2014/main" id="{ABF174D1-F87B-4BF6-B31C-C3BC47923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460" y="-1165"/>
            <a:ext cx="5251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8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p:nvPr/>
        </p:nvSpPr>
        <p:spPr>
          <a:xfrm>
            <a:off x="-142374" y="1310846"/>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5758642" y="5382498"/>
            <a:ext cx="4778971" cy="461665"/>
          </a:xfrm>
          <a:prstGeom prst="rect">
            <a:avLst/>
          </a:prstGeom>
          <a:noFill/>
        </p:spPr>
        <p:txBody>
          <a:bodyPr wrap="square" rtlCol="0">
            <a:spAutoFit/>
          </a:bodyPr>
          <a:lstStyle/>
          <a:p>
            <a:pPr algn="ctr"/>
            <a:r>
              <a:rPr lang="en-US" sz="2400" b="1" i="1" dirty="0">
                <a:solidFill>
                  <a:srgbClr val="79B84F"/>
                </a:solidFill>
              </a:rPr>
              <a:t>Chapters 9-12</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644" y="1299401"/>
            <a:ext cx="5698968" cy="379836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Welcome to Romans!</a:t>
            </a:r>
          </a:p>
        </p:txBody>
      </p:sp>
      <p:grpSp>
        <p:nvGrpSpPr>
          <p:cNvPr id="6" name="Group 5"/>
          <p:cNvGrpSpPr/>
          <p:nvPr/>
        </p:nvGrpSpPr>
        <p:grpSpPr>
          <a:xfrm>
            <a:off x="-1042341" y="736014"/>
            <a:ext cx="8131575" cy="3887362"/>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The Righteousness of God and its Application to Man</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24968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5000" fill="hold"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 presetClass="entr" presetSubtype="4" decel="6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2800"/>
                            </p:stCondLst>
                            <p:childTnLst>
                              <p:par>
                                <p:cTn id="18" presetID="10" presetClass="entr" presetSubtype="0" fill="hold" grpId="0" nodeType="afterEffect">
                                  <p:stCondLst>
                                    <p:cond delay="2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733355"/>
            <a:ext cx="12192000" cy="2124645"/>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reeform 3"/>
          <p:cNvSpPr/>
          <p:nvPr/>
        </p:nvSpPr>
        <p:spPr>
          <a:xfrm>
            <a:off x="-142374" y="56147"/>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702886" y="272085"/>
            <a:ext cx="3483219" cy="1107996"/>
          </a:xfrm>
          <a:prstGeom prst="rect">
            <a:avLst/>
          </a:prstGeom>
          <a:noFill/>
        </p:spPr>
        <p:txBody>
          <a:bodyPr wrap="square" rtlCol="0">
            <a:spAutoFit/>
          </a:bodyPr>
          <a:lstStyle/>
          <a:p>
            <a:r>
              <a:rPr lang="en-US" sz="2400" b="1">
                <a:solidFill>
                  <a:srgbClr val="70AD47"/>
                </a:solidFill>
                <a:latin typeface="Calibri Light" panose="020F0302020204030204"/>
              </a:rPr>
              <a:t>Justification &amp; Righteousness</a:t>
            </a:r>
          </a:p>
          <a:p>
            <a:endParaRPr lang="en-US">
              <a:solidFill>
                <a:srgbClr val="70AD47"/>
              </a:solidFill>
            </a:endParaRPr>
          </a:p>
        </p:txBody>
      </p:sp>
      <p:grpSp>
        <p:nvGrpSpPr>
          <p:cNvPr id="22" name="Group 21"/>
          <p:cNvGrpSpPr/>
          <p:nvPr/>
        </p:nvGrpSpPr>
        <p:grpSpPr>
          <a:xfrm rot="16200000">
            <a:off x="6212957" y="4686780"/>
            <a:ext cx="1178004" cy="2070978"/>
            <a:chOff x="2680417" y="340131"/>
            <a:chExt cx="1772630" cy="3116355"/>
          </a:xfrm>
        </p:grpSpPr>
        <p:sp>
          <p:nvSpPr>
            <p:cNvPr id="23"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p:nvPr/>
        </p:nvGrpSpPr>
        <p:grpSpPr>
          <a:xfrm>
            <a:off x="503157" y="1567847"/>
            <a:ext cx="2106226" cy="3702830"/>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extBox 4"/>
            <p:cNvSpPr txBox="1"/>
            <p:nvPr/>
          </p:nvSpPr>
          <p:spPr>
            <a:xfrm>
              <a:off x="691968" y="2952942"/>
              <a:ext cx="1728604" cy="892552"/>
            </a:xfrm>
            <a:prstGeom prst="rect">
              <a:avLst/>
            </a:prstGeom>
            <a:noFill/>
          </p:spPr>
          <p:txBody>
            <a:bodyPr wrap="square" rtlCol="0">
              <a:spAutoFit/>
            </a:bodyPr>
            <a:lstStyle/>
            <a:p>
              <a:r>
                <a:rPr lang="en-US" sz="1600" b="1"/>
                <a:t> I. THE GOSPEL PRESENTED</a:t>
              </a:r>
              <a:br>
                <a:rPr lang="en-US" sz="1600"/>
              </a:br>
              <a:r>
                <a:rPr lang="en-US" sz="2000" b="1" i="1" baseline="30000"/>
                <a:t>1:1-17</a:t>
              </a:r>
              <a:endParaRPr lang="en-US" sz="1600" b="1"/>
            </a:p>
          </p:txBody>
        </p:sp>
      </p:grpSp>
      <p:grpSp>
        <p:nvGrpSpPr>
          <p:cNvPr id="9" name="Group 8"/>
          <p:cNvGrpSpPr/>
          <p:nvPr/>
        </p:nvGrpSpPr>
        <p:grpSpPr>
          <a:xfrm>
            <a:off x="2221361" y="4721930"/>
            <a:ext cx="2822746" cy="1605621"/>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0" name="TextBox 49"/>
            <p:cNvSpPr txBox="1"/>
            <p:nvPr/>
          </p:nvSpPr>
          <p:spPr>
            <a:xfrm>
              <a:off x="1579494" y="5056802"/>
              <a:ext cx="1557951" cy="1000274"/>
            </a:xfrm>
            <a:prstGeom prst="rect">
              <a:avLst/>
            </a:prstGeom>
            <a:noFill/>
          </p:spPr>
          <p:txBody>
            <a:bodyPr wrap="square" rtlCol="0">
              <a:spAutoFit/>
            </a:bodyPr>
            <a:lstStyle/>
            <a:p>
              <a:r>
                <a:rPr lang="en-US" sz="1600" b="1"/>
                <a:t> II. JUSTIFICATION NECESSITATED </a:t>
              </a:r>
              <a:r>
                <a:rPr lang="en-US" sz="1000"/>
                <a:t> </a:t>
              </a:r>
              <a:r>
                <a:rPr lang="en-US" sz="1100" b="1"/>
                <a:t>1:18-3:20</a:t>
              </a:r>
              <a:endParaRPr lang="en-US" sz="1600" b="1"/>
            </a:p>
          </p:txBody>
        </p:sp>
      </p:grpSp>
      <p:grpSp>
        <p:nvGrpSpPr>
          <p:cNvPr id="10" name="Group 9"/>
          <p:cNvGrpSpPr/>
          <p:nvPr/>
        </p:nvGrpSpPr>
        <p:grpSpPr>
          <a:xfrm>
            <a:off x="3494024" y="1822988"/>
            <a:ext cx="1760552" cy="2768986"/>
            <a:chOff x="3821966" y="1436600"/>
            <a:chExt cx="1760552" cy="2768986"/>
          </a:xfrm>
        </p:grpSpPr>
        <p:grpSp>
          <p:nvGrpSpPr>
            <p:cNvPr id="29" name="Group 28"/>
            <p:cNvGrpSpPr/>
            <p:nvPr/>
          </p:nvGrpSpPr>
          <p:grpSpPr>
            <a:xfrm rot="1039162" flipH="1">
              <a:off x="3821966" y="1436600"/>
              <a:ext cx="1760552" cy="2768986"/>
              <a:chOff x="2680417" y="340131"/>
              <a:chExt cx="1772630" cy="3116355"/>
            </a:xfrm>
          </p:grpSpPr>
          <p:sp>
            <p:nvSpPr>
              <p:cNvPr id="30"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1" name="TextBox 50"/>
            <p:cNvSpPr txBox="1"/>
            <p:nvPr/>
          </p:nvSpPr>
          <p:spPr>
            <a:xfrm>
              <a:off x="3982844" y="2508164"/>
              <a:ext cx="1448728" cy="1323439"/>
            </a:xfrm>
            <a:prstGeom prst="rect">
              <a:avLst/>
            </a:prstGeom>
            <a:noFill/>
          </p:spPr>
          <p:txBody>
            <a:bodyPr wrap="square" rtlCol="0">
              <a:spAutoFit/>
            </a:bodyPr>
            <a:lstStyle/>
            <a:p>
              <a:r>
                <a:rPr lang="en-US" sz="1600" b="1" dirty="0"/>
                <a:t>III. JUSTIFICATION PROVIDED  </a:t>
              </a:r>
              <a:r>
                <a:rPr lang="en-US" sz="1400" b="1" dirty="0"/>
                <a:t>3:21-5:21</a:t>
              </a:r>
            </a:p>
            <a:p>
              <a:endParaRPr lang="en-US" sz="1600" dirty="0"/>
            </a:p>
          </p:txBody>
        </p:sp>
      </p:grpSp>
      <p:grpSp>
        <p:nvGrpSpPr>
          <p:cNvPr id="11" name="Group 10"/>
          <p:cNvGrpSpPr/>
          <p:nvPr/>
        </p:nvGrpSpPr>
        <p:grpSpPr>
          <a:xfrm rot="1170638">
            <a:off x="5630980" y="2456750"/>
            <a:ext cx="2822746" cy="1605621"/>
            <a:chOff x="5150837" y="2931600"/>
            <a:chExt cx="2822746" cy="1605621"/>
          </a:xfrm>
        </p:grpSpPr>
        <p:grpSp>
          <p:nvGrpSpPr>
            <p:cNvPr id="32" name="Group 31"/>
            <p:cNvGrpSpPr/>
            <p:nvPr/>
          </p:nvGrpSpPr>
          <p:grpSpPr>
            <a:xfrm rot="5049889">
              <a:off x="5759399" y="2323038"/>
              <a:ext cx="1605621" cy="2822746"/>
              <a:chOff x="2680417" y="340131"/>
              <a:chExt cx="1772630" cy="3116355"/>
            </a:xfrm>
          </p:grpSpPr>
          <p:sp>
            <p:nvSpPr>
              <p:cNvPr id="34"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2" name="TextBox 51"/>
            <p:cNvSpPr txBox="1"/>
            <p:nvPr/>
          </p:nvSpPr>
          <p:spPr>
            <a:xfrm rot="20429362">
              <a:off x="5834467" y="3154975"/>
              <a:ext cx="1502302" cy="1077218"/>
            </a:xfrm>
            <a:prstGeom prst="rect">
              <a:avLst/>
            </a:prstGeom>
            <a:noFill/>
          </p:spPr>
          <p:txBody>
            <a:bodyPr wrap="square" rtlCol="0">
              <a:spAutoFit/>
            </a:bodyPr>
            <a:lstStyle/>
            <a:p>
              <a:r>
                <a:rPr lang="en-US" sz="1600" b="1"/>
                <a:t>IV. JUSTIFICATION EXTENDED </a:t>
              </a:r>
            </a:p>
            <a:p>
              <a:r>
                <a:rPr lang="en-US" sz="1600" b="1"/>
                <a:t> 6:1-8:39</a:t>
              </a:r>
              <a:endParaRPr lang="en-US" sz="1600"/>
            </a:p>
          </p:txBody>
        </p:sp>
      </p:grpSp>
      <p:grpSp>
        <p:nvGrpSpPr>
          <p:cNvPr id="15" name="Group 14"/>
          <p:cNvGrpSpPr/>
          <p:nvPr/>
        </p:nvGrpSpPr>
        <p:grpSpPr>
          <a:xfrm>
            <a:off x="8960872" y="1984967"/>
            <a:ext cx="2482735" cy="1589346"/>
            <a:chOff x="7877083" y="2207996"/>
            <a:chExt cx="2118900" cy="1356433"/>
          </a:xfrm>
        </p:grpSpPr>
        <p:grpSp>
          <p:nvGrpSpPr>
            <p:cNvPr id="39" name="Group 38"/>
            <p:cNvGrpSpPr/>
            <p:nvPr/>
          </p:nvGrpSpPr>
          <p:grpSpPr>
            <a:xfrm rot="6956110" flipH="1">
              <a:off x="8258316" y="1826763"/>
              <a:ext cx="1356433" cy="2118900"/>
              <a:chOff x="2680417" y="313196"/>
              <a:chExt cx="1800178" cy="3143290"/>
            </a:xfrm>
          </p:grpSpPr>
          <p:sp>
            <p:nvSpPr>
              <p:cNvPr id="40" name="Freeform 9"/>
              <p:cNvSpPr>
                <a:spLocks/>
              </p:cNvSpPr>
              <p:nvPr/>
            </p:nvSpPr>
            <p:spPr bwMode="auto">
              <a:xfrm>
                <a:off x="2707965" y="313196"/>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4" name="TextBox 53"/>
            <p:cNvSpPr txBox="1"/>
            <p:nvPr/>
          </p:nvSpPr>
          <p:spPr>
            <a:xfrm>
              <a:off x="8372500" y="2452763"/>
              <a:ext cx="1237491" cy="919356"/>
            </a:xfrm>
            <a:prstGeom prst="rect">
              <a:avLst/>
            </a:prstGeom>
            <a:noFill/>
          </p:spPr>
          <p:txBody>
            <a:bodyPr wrap="square" rtlCol="0">
              <a:spAutoFit/>
            </a:bodyPr>
            <a:lstStyle/>
            <a:p>
              <a:r>
                <a:rPr lang="en-US" sz="1600" b="1" dirty="0"/>
                <a:t>VI. JUSTIFICATION EXPERIENCED  </a:t>
              </a:r>
              <a:r>
                <a:rPr lang="en-US" sz="1400" b="1" dirty="0"/>
                <a:t>12:1-16:27</a:t>
              </a:r>
              <a:endParaRPr lang="en-US" sz="1600" dirty="0"/>
            </a:p>
          </p:txBody>
        </p:sp>
      </p:grpSp>
      <p:grpSp>
        <p:nvGrpSpPr>
          <p:cNvPr id="14" name="Group 13"/>
          <p:cNvGrpSpPr/>
          <p:nvPr/>
        </p:nvGrpSpPr>
        <p:grpSpPr>
          <a:xfrm>
            <a:off x="7010214" y="534676"/>
            <a:ext cx="2500049" cy="185459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TextBox 52"/>
            <p:cNvSpPr txBox="1"/>
            <p:nvPr/>
          </p:nvSpPr>
          <p:spPr>
            <a:xfrm>
              <a:off x="6979103" y="1007877"/>
              <a:ext cx="1909326" cy="717733"/>
            </a:xfrm>
            <a:prstGeom prst="rect">
              <a:avLst/>
            </a:prstGeom>
            <a:noFill/>
          </p:spPr>
          <p:txBody>
            <a:bodyPr wrap="square" rtlCol="0">
              <a:spAutoFit/>
            </a:bodyPr>
            <a:lstStyle/>
            <a:p>
              <a:pPr marL="400050" indent="-400050">
                <a:buAutoNum type="romanUcPeriod" startAt="5"/>
              </a:pPr>
              <a:r>
                <a:rPr lang="en-US" sz="1600" b="1" dirty="0"/>
                <a:t>JUSTIFICATION DEFENDED</a:t>
              </a:r>
              <a:br>
                <a:rPr lang="en-US" sz="1600" b="1" dirty="0"/>
              </a:br>
              <a:r>
                <a:rPr lang="en-US" sz="1400" b="1" dirty="0"/>
                <a:t>9:1-11:36</a:t>
              </a:r>
              <a:endParaRPr lang="en-US" sz="1600" dirty="0"/>
            </a:p>
          </p:txBody>
        </p:sp>
      </p:grpSp>
      <p:pic>
        <p:nvPicPr>
          <p:cNvPr id="57" name="Picture 56">
            <a:extLst>
              <a:ext uri="{FF2B5EF4-FFF2-40B4-BE49-F238E27FC236}">
                <a16:creationId xmlns:a16="http://schemas.microsoft.com/office/drawing/2014/main" id="{894BBE3D-1476-4B5B-A82B-B21038042D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2177" y="5294363"/>
            <a:ext cx="885521" cy="885521"/>
          </a:xfrm>
          <a:prstGeom prst="rect">
            <a:avLst/>
          </a:prstGeom>
        </p:spPr>
      </p:pic>
      <p:sp>
        <p:nvSpPr>
          <p:cNvPr id="17" name="Title 16"/>
          <p:cNvSpPr>
            <a:spLocks noGrp="1"/>
          </p:cNvSpPr>
          <p:nvPr>
            <p:ph type="ctrTitle"/>
          </p:nvPr>
        </p:nvSpPr>
        <p:spPr>
          <a:xfrm>
            <a:off x="457200" y="-3927619"/>
            <a:ext cx="11277600" cy="2387600"/>
          </a:xfrm>
        </p:spPr>
        <p:txBody>
          <a:bodyPr/>
          <a:lstStyle/>
          <a:p>
            <a:r>
              <a:rPr lang="en-US"/>
              <a:t>Home 3 – Do not delete this text – Use for Hyperlink</a:t>
            </a:r>
          </a:p>
        </p:txBody>
      </p:sp>
      <p:sp>
        <p:nvSpPr>
          <p:cNvPr id="55" name="Title 1"/>
          <p:cNvSpPr txBox="1">
            <a:spLocks/>
          </p:cNvSpPr>
          <p:nvPr/>
        </p:nvSpPr>
        <p:spPr>
          <a:xfrm>
            <a:off x="8047889" y="5058316"/>
            <a:ext cx="3783893" cy="66241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dirty="0">
                <a:solidFill>
                  <a:schemeClr val="bg1"/>
                </a:solidFill>
              </a:rPr>
              <a:t>Major Divisions</a:t>
            </a:r>
          </a:p>
        </p:txBody>
      </p:sp>
      <p:sp>
        <p:nvSpPr>
          <p:cNvPr id="58" name="Subtitle 2"/>
          <p:cNvSpPr txBox="1">
            <a:spLocks/>
          </p:cNvSpPr>
          <p:nvPr/>
        </p:nvSpPr>
        <p:spPr>
          <a:xfrm>
            <a:off x="8047888" y="5638666"/>
            <a:ext cx="3771364" cy="79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bg1"/>
                </a:solidFill>
              </a:rPr>
              <a:t>Romans outlined thematically.</a:t>
            </a:r>
          </a:p>
        </p:txBody>
      </p:sp>
      <p:sp>
        <p:nvSpPr>
          <p:cNvPr id="2" name="Rectangle 1">
            <a:extLst>
              <a:ext uri="{FF2B5EF4-FFF2-40B4-BE49-F238E27FC236}">
                <a16:creationId xmlns:a16="http://schemas.microsoft.com/office/drawing/2014/main" id="{1FCD4489-03EB-43C6-AFD4-C9049B3F270E}"/>
              </a:ext>
            </a:extLst>
          </p:cNvPr>
          <p:cNvSpPr/>
          <p:nvPr/>
        </p:nvSpPr>
        <p:spPr>
          <a:xfrm>
            <a:off x="3524435" y="1242874"/>
            <a:ext cx="4021447" cy="3197074"/>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18" name="Group 17">
            <a:extLst>
              <a:ext uri="{FF2B5EF4-FFF2-40B4-BE49-F238E27FC236}">
                <a16:creationId xmlns:a16="http://schemas.microsoft.com/office/drawing/2014/main" id="{08356677-8C88-4E5E-B761-6A57A2211635}"/>
              </a:ext>
            </a:extLst>
          </p:cNvPr>
          <p:cNvGrpSpPr/>
          <p:nvPr/>
        </p:nvGrpSpPr>
        <p:grpSpPr>
          <a:xfrm>
            <a:off x="7531960" y="593367"/>
            <a:ext cx="2494965" cy="4159777"/>
            <a:chOff x="3346883" y="1182478"/>
            <a:chExt cx="4092605" cy="2807328"/>
          </a:xfrm>
        </p:grpSpPr>
        <p:sp>
          <p:nvSpPr>
            <p:cNvPr id="3" name="Rectangle 2">
              <a:extLst>
                <a:ext uri="{FF2B5EF4-FFF2-40B4-BE49-F238E27FC236}">
                  <a16:creationId xmlns:a16="http://schemas.microsoft.com/office/drawing/2014/main" id="{0F06CCF1-C236-43E3-9387-E3FEF72482E7}"/>
                </a:ext>
              </a:extLst>
            </p:cNvPr>
            <p:cNvSpPr/>
            <p:nvPr/>
          </p:nvSpPr>
          <p:spPr>
            <a:xfrm rot="10648462">
              <a:off x="3346883" y="1182478"/>
              <a:ext cx="4092605" cy="2807328"/>
            </a:xfrm>
            <a:prstGeom prst="rect">
              <a:avLst/>
            </a:prstGeom>
            <a:gradFill>
              <a:gsLst>
                <a:gs pos="0">
                  <a:schemeClr val="accent1">
                    <a:lumMod val="5000"/>
                    <a:lumOff val="95000"/>
                    <a:alpha val="2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4594E8-A9E7-4EB2-BB2C-1E101A4C8F93}"/>
                </a:ext>
              </a:extLst>
            </p:cNvPr>
            <p:cNvSpPr txBox="1"/>
            <p:nvPr/>
          </p:nvSpPr>
          <p:spPr>
            <a:xfrm rot="21434339">
              <a:off x="3399929" y="1243600"/>
              <a:ext cx="3853654" cy="2739211"/>
            </a:xfrm>
            <a:prstGeom prst="rect">
              <a:avLst/>
            </a:prstGeom>
            <a:noFill/>
          </p:spPr>
          <p:txBody>
            <a:bodyPr wrap="square" rtlCol="0">
              <a:spAutoFit/>
            </a:bodyPr>
            <a:lstStyle/>
            <a:p>
              <a:pPr algn="ctr"/>
              <a:r>
                <a:rPr lang="en-US" sz="2400" dirty="0"/>
                <a:t>Our chapter by chapter overview covers this area.</a:t>
              </a:r>
            </a:p>
            <a:p>
              <a:pPr algn="ctr"/>
              <a:endParaRPr lang="en-US" sz="1200" i="1" dirty="0"/>
            </a:p>
            <a:p>
              <a:pPr algn="ctr"/>
              <a:r>
                <a:rPr lang="en-US" sz="2800" i="1" dirty="0"/>
                <a:t>Nine</a:t>
              </a:r>
            </a:p>
            <a:p>
              <a:pPr algn="ctr"/>
              <a:r>
                <a:rPr lang="en-US" sz="2800" i="1" dirty="0"/>
                <a:t>Ten</a:t>
              </a:r>
            </a:p>
            <a:p>
              <a:pPr algn="ctr"/>
              <a:r>
                <a:rPr lang="en-US" sz="2800" i="1" dirty="0"/>
                <a:t>Eleven</a:t>
              </a:r>
            </a:p>
            <a:p>
              <a:pPr algn="ctr"/>
              <a:r>
                <a:rPr lang="en-US" sz="2800" i="1" dirty="0"/>
                <a:t>Twelve</a:t>
              </a:r>
            </a:p>
          </p:txBody>
        </p:sp>
      </p:grpSp>
    </p:spTree>
    <p:extLst>
      <p:ext uri="{BB962C8B-B14F-4D97-AF65-F5344CB8AC3E}">
        <p14:creationId xmlns:p14="http://schemas.microsoft.com/office/powerpoint/2010/main" val="389492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800"/>
                                        <p:tgtEl>
                                          <p:spTgt spid="4"/>
                                        </p:tgtEl>
                                      </p:cBhvr>
                                    </p:animEffect>
                                  </p:childTnLst>
                                </p:cTn>
                              </p:par>
                            </p:childTnLst>
                          </p:cTn>
                        </p:par>
                        <p:par>
                          <p:cTn id="17" fill="hold">
                            <p:stCondLst>
                              <p:cond delay="21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733355"/>
            <a:ext cx="12192000" cy="2124645"/>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reeform 3"/>
          <p:cNvSpPr/>
          <p:nvPr/>
        </p:nvSpPr>
        <p:spPr>
          <a:xfrm>
            <a:off x="-142374" y="56147"/>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702886" y="272085"/>
            <a:ext cx="3483219" cy="1107996"/>
          </a:xfrm>
          <a:prstGeom prst="rect">
            <a:avLst/>
          </a:prstGeom>
          <a:noFill/>
        </p:spPr>
        <p:txBody>
          <a:bodyPr wrap="square" rtlCol="0">
            <a:spAutoFit/>
          </a:bodyPr>
          <a:lstStyle/>
          <a:p>
            <a:r>
              <a:rPr lang="en-US" sz="2400" b="1">
                <a:solidFill>
                  <a:srgbClr val="70AD47"/>
                </a:solidFill>
                <a:latin typeface="Calibri Light" panose="020F0302020204030204"/>
              </a:rPr>
              <a:t>Justification &amp; Righteousness</a:t>
            </a:r>
          </a:p>
          <a:p>
            <a:endParaRPr lang="en-US">
              <a:solidFill>
                <a:srgbClr val="70AD47"/>
              </a:solidFill>
            </a:endParaRPr>
          </a:p>
        </p:txBody>
      </p:sp>
      <p:grpSp>
        <p:nvGrpSpPr>
          <p:cNvPr id="22" name="Group 21"/>
          <p:cNvGrpSpPr/>
          <p:nvPr/>
        </p:nvGrpSpPr>
        <p:grpSpPr>
          <a:xfrm rot="16200000">
            <a:off x="6212957" y="4686780"/>
            <a:ext cx="1178004" cy="2070978"/>
            <a:chOff x="2680417" y="340131"/>
            <a:chExt cx="1772630" cy="3116355"/>
          </a:xfrm>
        </p:grpSpPr>
        <p:sp>
          <p:nvSpPr>
            <p:cNvPr id="23"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p:nvPr/>
        </p:nvGrpSpPr>
        <p:grpSpPr>
          <a:xfrm>
            <a:off x="503157" y="1567847"/>
            <a:ext cx="2106226" cy="3702830"/>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extBox 4"/>
            <p:cNvSpPr txBox="1"/>
            <p:nvPr/>
          </p:nvSpPr>
          <p:spPr>
            <a:xfrm>
              <a:off x="691968" y="2952942"/>
              <a:ext cx="1728604" cy="892552"/>
            </a:xfrm>
            <a:prstGeom prst="rect">
              <a:avLst/>
            </a:prstGeom>
            <a:noFill/>
          </p:spPr>
          <p:txBody>
            <a:bodyPr wrap="square" rtlCol="0">
              <a:spAutoFit/>
            </a:bodyPr>
            <a:lstStyle/>
            <a:p>
              <a:r>
                <a:rPr lang="en-US" sz="1600" b="1"/>
                <a:t> I. THE GOSPEL PRESENTED</a:t>
              </a:r>
              <a:br>
                <a:rPr lang="en-US" sz="1600"/>
              </a:br>
              <a:r>
                <a:rPr lang="en-US" sz="2000" b="1" i="1" baseline="30000"/>
                <a:t>1:1-17</a:t>
              </a:r>
              <a:endParaRPr lang="en-US" sz="1600" b="1"/>
            </a:p>
          </p:txBody>
        </p:sp>
      </p:grpSp>
      <p:grpSp>
        <p:nvGrpSpPr>
          <p:cNvPr id="9" name="Group 8"/>
          <p:cNvGrpSpPr/>
          <p:nvPr/>
        </p:nvGrpSpPr>
        <p:grpSpPr>
          <a:xfrm>
            <a:off x="2221361" y="4721930"/>
            <a:ext cx="2822746" cy="1605621"/>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0" name="TextBox 49"/>
            <p:cNvSpPr txBox="1"/>
            <p:nvPr/>
          </p:nvSpPr>
          <p:spPr>
            <a:xfrm>
              <a:off x="1579494" y="5056802"/>
              <a:ext cx="1557951" cy="1000274"/>
            </a:xfrm>
            <a:prstGeom prst="rect">
              <a:avLst/>
            </a:prstGeom>
            <a:noFill/>
          </p:spPr>
          <p:txBody>
            <a:bodyPr wrap="square" rtlCol="0">
              <a:spAutoFit/>
            </a:bodyPr>
            <a:lstStyle/>
            <a:p>
              <a:r>
                <a:rPr lang="en-US" sz="1600" b="1"/>
                <a:t> II. JUSTIFICATION NECESSITATED </a:t>
              </a:r>
              <a:r>
                <a:rPr lang="en-US" sz="1000"/>
                <a:t> </a:t>
              </a:r>
              <a:r>
                <a:rPr lang="en-US" sz="1100" b="1"/>
                <a:t>1:18-3:20</a:t>
              </a:r>
              <a:endParaRPr lang="en-US" sz="1600" b="1"/>
            </a:p>
          </p:txBody>
        </p:sp>
      </p:grpSp>
      <p:grpSp>
        <p:nvGrpSpPr>
          <p:cNvPr id="10" name="Group 9"/>
          <p:cNvGrpSpPr/>
          <p:nvPr/>
        </p:nvGrpSpPr>
        <p:grpSpPr>
          <a:xfrm>
            <a:off x="3494024" y="1822988"/>
            <a:ext cx="1760552" cy="2768986"/>
            <a:chOff x="3821966" y="1436600"/>
            <a:chExt cx="1760552" cy="2768986"/>
          </a:xfrm>
        </p:grpSpPr>
        <p:grpSp>
          <p:nvGrpSpPr>
            <p:cNvPr id="29" name="Group 28"/>
            <p:cNvGrpSpPr/>
            <p:nvPr/>
          </p:nvGrpSpPr>
          <p:grpSpPr>
            <a:xfrm rot="1039162" flipH="1">
              <a:off x="3821966" y="1436600"/>
              <a:ext cx="1760552" cy="2768986"/>
              <a:chOff x="2680417" y="340131"/>
              <a:chExt cx="1772630" cy="3116355"/>
            </a:xfrm>
          </p:grpSpPr>
          <p:sp>
            <p:nvSpPr>
              <p:cNvPr id="30"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1" name="TextBox 50"/>
            <p:cNvSpPr txBox="1"/>
            <p:nvPr/>
          </p:nvSpPr>
          <p:spPr>
            <a:xfrm>
              <a:off x="3982844" y="2508164"/>
              <a:ext cx="1448728" cy="1323439"/>
            </a:xfrm>
            <a:prstGeom prst="rect">
              <a:avLst/>
            </a:prstGeom>
            <a:noFill/>
          </p:spPr>
          <p:txBody>
            <a:bodyPr wrap="square" rtlCol="0">
              <a:spAutoFit/>
            </a:bodyPr>
            <a:lstStyle/>
            <a:p>
              <a:r>
                <a:rPr lang="en-US" sz="1600" b="1"/>
                <a:t>III. JUSTIFICATION PROVIDED  </a:t>
              </a:r>
              <a:r>
                <a:rPr lang="en-US" sz="1400" b="1"/>
                <a:t>3:21-5:21</a:t>
              </a:r>
            </a:p>
            <a:p>
              <a:endParaRPr lang="en-US" sz="1600"/>
            </a:p>
          </p:txBody>
        </p:sp>
      </p:grpSp>
      <p:grpSp>
        <p:nvGrpSpPr>
          <p:cNvPr id="11" name="Group 10"/>
          <p:cNvGrpSpPr/>
          <p:nvPr/>
        </p:nvGrpSpPr>
        <p:grpSpPr>
          <a:xfrm rot="1170638">
            <a:off x="5630980" y="2456750"/>
            <a:ext cx="2822746" cy="1605621"/>
            <a:chOff x="5150837" y="2931600"/>
            <a:chExt cx="2822746" cy="1605621"/>
          </a:xfrm>
        </p:grpSpPr>
        <p:grpSp>
          <p:nvGrpSpPr>
            <p:cNvPr id="32" name="Group 31"/>
            <p:cNvGrpSpPr/>
            <p:nvPr/>
          </p:nvGrpSpPr>
          <p:grpSpPr>
            <a:xfrm rot="5049889">
              <a:off x="5759399" y="2323038"/>
              <a:ext cx="1605621" cy="2822746"/>
              <a:chOff x="2680417" y="340131"/>
              <a:chExt cx="1772630" cy="3116355"/>
            </a:xfrm>
          </p:grpSpPr>
          <p:sp>
            <p:nvSpPr>
              <p:cNvPr id="34"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2" name="TextBox 51"/>
            <p:cNvSpPr txBox="1"/>
            <p:nvPr/>
          </p:nvSpPr>
          <p:spPr>
            <a:xfrm rot="20429362">
              <a:off x="5834467" y="3154975"/>
              <a:ext cx="1502302" cy="1077218"/>
            </a:xfrm>
            <a:prstGeom prst="rect">
              <a:avLst/>
            </a:prstGeom>
            <a:noFill/>
          </p:spPr>
          <p:txBody>
            <a:bodyPr wrap="square" rtlCol="0">
              <a:spAutoFit/>
            </a:bodyPr>
            <a:lstStyle/>
            <a:p>
              <a:r>
                <a:rPr lang="en-US" sz="1600" b="1"/>
                <a:t>IV. JUSTIFICATION EXTENDED </a:t>
              </a:r>
            </a:p>
            <a:p>
              <a:r>
                <a:rPr lang="en-US" sz="1600" b="1"/>
                <a:t> 6:1-8:39</a:t>
              </a:r>
              <a:endParaRPr lang="en-US" sz="1600"/>
            </a:p>
          </p:txBody>
        </p:sp>
      </p:grpSp>
      <p:grpSp>
        <p:nvGrpSpPr>
          <p:cNvPr id="15" name="Group 14"/>
          <p:cNvGrpSpPr/>
          <p:nvPr/>
        </p:nvGrpSpPr>
        <p:grpSpPr>
          <a:xfrm>
            <a:off x="8960872" y="1984967"/>
            <a:ext cx="2482735" cy="1589346"/>
            <a:chOff x="7877083" y="2207996"/>
            <a:chExt cx="2118900" cy="1356433"/>
          </a:xfrm>
        </p:grpSpPr>
        <p:grpSp>
          <p:nvGrpSpPr>
            <p:cNvPr id="39" name="Group 38"/>
            <p:cNvGrpSpPr/>
            <p:nvPr/>
          </p:nvGrpSpPr>
          <p:grpSpPr>
            <a:xfrm rot="6956110" flipH="1">
              <a:off x="8258316" y="1826763"/>
              <a:ext cx="1356433" cy="2118900"/>
              <a:chOff x="2680417" y="313196"/>
              <a:chExt cx="1800178" cy="3143290"/>
            </a:xfrm>
          </p:grpSpPr>
          <p:sp>
            <p:nvSpPr>
              <p:cNvPr id="40" name="Freeform 9"/>
              <p:cNvSpPr>
                <a:spLocks/>
              </p:cNvSpPr>
              <p:nvPr/>
            </p:nvSpPr>
            <p:spPr bwMode="auto">
              <a:xfrm>
                <a:off x="2707965" y="313196"/>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4" name="TextBox 53"/>
            <p:cNvSpPr txBox="1"/>
            <p:nvPr/>
          </p:nvSpPr>
          <p:spPr>
            <a:xfrm>
              <a:off x="8372500" y="2452763"/>
              <a:ext cx="1237491" cy="919356"/>
            </a:xfrm>
            <a:prstGeom prst="rect">
              <a:avLst/>
            </a:prstGeom>
            <a:noFill/>
          </p:spPr>
          <p:txBody>
            <a:bodyPr wrap="square" rtlCol="0">
              <a:spAutoFit/>
            </a:bodyPr>
            <a:lstStyle/>
            <a:p>
              <a:r>
                <a:rPr lang="en-US" sz="1600" b="1" dirty="0"/>
                <a:t>VI. JUSTIFICATION EXPERIENCED  </a:t>
              </a:r>
              <a:r>
                <a:rPr lang="en-US" sz="1400" b="1" dirty="0"/>
                <a:t>12:1-16:27</a:t>
              </a:r>
              <a:endParaRPr lang="en-US" sz="1600" dirty="0"/>
            </a:p>
          </p:txBody>
        </p:sp>
      </p:grpSp>
      <p:grpSp>
        <p:nvGrpSpPr>
          <p:cNvPr id="14" name="Group 13"/>
          <p:cNvGrpSpPr/>
          <p:nvPr/>
        </p:nvGrpSpPr>
        <p:grpSpPr>
          <a:xfrm>
            <a:off x="7010214" y="534676"/>
            <a:ext cx="2500049" cy="185459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TextBox 52"/>
            <p:cNvSpPr txBox="1"/>
            <p:nvPr/>
          </p:nvSpPr>
          <p:spPr>
            <a:xfrm>
              <a:off x="6979103" y="1007877"/>
              <a:ext cx="1909326" cy="717733"/>
            </a:xfrm>
            <a:prstGeom prst="rect">
              <a:avLst/>
            </a:prstGeom>
            <a:noFill/>
          </p:spPr>
          <p:txBody>
            <a:bodyPr wrap="square" rtlCol="0">
              <a:spAutoFit/>
            </a:bodyPr>
            <a:lstStyle/>
            <a:p>
              <a:pPr marL="400050" indent="-400050">
                <a:buAutoNum type="romanUcPeriod" startAt="5"/>
              </a:pPr>
              <a:r>
                <a:rPr lang="en-US" sz="1600" b="1"/>
                <a:t>JUSTIFICATION DEFENDED</a:t>
              </a:r>
              <a:br>
                <a:rPr lang="en-US" sz="1600" b="1"/>
              </a:br>
              <a:r>
                <a:rPr lang="en-US" sz="1400" b="1"/>
                <a:t>9:1-11</a:t>
              </a:r>
              <a:endParaRPr lang="en-US" sz="1600"/>
            </a:p>
          </p:txBody>
        </p:sp>
      </p:grpSp>
      <p:pic>
        <p:nvPicPr>
          <p:cNvPr id="57" name="Picture 56">
            <a:extLst>
              <a:ext uri="{FF2B5EF4-FFF2-40B4-BE49-F238E27FC236}">
                <a16:creationId xmlns:a16="http://schemas.microsoft.com/office/drawing/2014/main" id="{894BBE3D-1476-4B5B-A82B-B21038042D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2177" y="5294363"/>
            <a:ext cx="885521" cy="885521"/>
          </a:xfrm>
          <a:prstGeom prst="rect">
            <a:avLst/>
          </a:prstGeom>
        </p:spPr>
      </p:pic>
      <p:sp>
        <p:nvSpPr>
          <p:cNvPr id="17" name="Title 16"/>
          <p:cNvSpPr>
            <a:spLocks noGrp="1"/>
          </p:cNvSpPr>
          <p:nvPr>
            <p:ph type="ctrTitle"/>
          </p:nvPr>
        </p:nvSpPr>
        <p:spPr>
          <a:xfrm>
            <a:off x="457200" y="-3927619"/>
            <a:ext cx="11277600" cy="2387600"/>
          </a:xfrm>
        </p:spPr>
        <p:txBody>
          <a:bodyPr/>
          <a:lstStyle/>
          <a:p>
            <a:r>
              <a:rPr lang="en-US"/>
              <a:t>Home 3 – Do not delete this text – Use for Hyperlink</a:t>
            </a:r>
          </a:p>
        </p:txBody>
      </p:sp>
      <p:sp>
        <p:nvSpPr>
          <p:cNvPr id="55" name="Title 1"/>
          <p:cNvSpPr txBox="1">
            <a:spLocks/>
          </p:cNvSpPr>
          <p:nvPr/>
        </p:nvSpPr>
        <p:spPr>
          <a:xfrm>
            <a:off x="8047889" y="5058316"/>
            <a:ext cx="3783893" cy="66241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a:solidFill>
                  <a:schemeClr val="bg1"/>
                </a:solidFill>
              </a:rPr>
              <a:t>Major Divisions</a:t>
            </a:r>
          </a:p>
        </p:txBody>
      </p:sp>
      <p:sp>
        <p:nvSpPr>
          <p:cNvPr id="58" name="Subtitle 2"/>
          <p:cNvSpPr txBox="1">
            <a:spLocks/>
          </p:cNvSpPr>
          <p:nvPr/>
        </p:nvSpPr>
        <p:spPr>
          <a:xfrm>
            <a:off x="8047888" y="5638666"/>
            <a:ext cx="3771364" cy="79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bg1"/>
                </a:solidFill>
              </a:rPr>
              <a:t>Romans outlined thematically.</a:t>
            </a:r>
          </a:p>
        </p:txBody>
      </p:sp>
    </p:spTree>
    <p:extLst>
      <p:ext uri="{BB962C8B-B14F-4D97-AF65-F5344CB8AC3E}">
        <p14:creationId xmlns:p14="http://schemas.microsoft.com/office/powerpoint/2010/main" val="123008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800"/>
                                        <p:tgtEl>
                                          <p:spTgt spid="4"/>
                                        </p:tgtEl>
                                      </p:cBhvr>
                                    </p:animEffect>
                                  </p:childTnLst>
                                </p:cTn>
                              </p:par>
                            </p:childTnLst>
                          </p:cTn>
                        </p:par>
                        <p:par>
                          <p:cTn id="17" fill="hold">
                            <p:stCondLst>
                              <p:cond delay="21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58">
                                            <p:txEl>
                                              <p:pRg st="0" end="0"/>
                                            </p:txEl>
                                          </p:spTgt>
                                        </p:tgtEl>
                                        <p:attrNameLst>
                                          <p:attrName>style.visibility</p:attrName>
                                        </p:attrNameLst>
                                      </p:cBhvr>
                                      <p:to>
                                        <p:strVal val="visible"/>
                                      </p:to>
                                    </p:set>
                                    <p:animEffect transition="in" filter="fade">
                                      <p:cBhvr>
                                        <p:cTn id="57"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55" grpId="0"/>
      <p:bldP spid="5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159023"/>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745036" y="411721"/>
            <a:ext cx="2698214" cy="4743569"/>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691968" y="2952942"/>
              <a:ext cx="1728604" cy="1528176"/>
            </a:xfrm>
            <a:prstGeom prst="rect">
              <a:avLst/>
            </a:prstGeom>
            <a:noFill/>
          </p:spPr>
          <p:txBody>
            <a:bodyPr wrap="square" rtlCol="0">
              <a:normAutofit/>
            </a:bodyPr>
            <a:lstStyle/>
            <a:p>
              <a:pPr algn="ctr"/>
              <a:r>
                <a:rPr lang="en-US" sz="4000" b="1" dirty="0"/>
                <a:t>Chapter 9</a:t>
              </a:r>
              <a:br>
                <a:rPr lang="en-US" sz="1600" dirty="0"/>
              </a:br>
              <a:r>
                <a:rPr lang="en-US" sz="1600" b="1" dirty="0"/>
                <a:t>God’s Purposes </a:t>
              </a:r>
            </a:p>
            <a:p>
              <a:pPr algn="ctr"/>
              <a:r>
                <a:rPr lang="en-US" sz="1600" b="1" dirty="0"/>
                <a:t>In Israel’s Past</a:t>
              </a:r>
            </a:p>
            <a:p>
              <a:pPr algn="ctr"/>
              <a:endParaRPr lang="en-US" sz="1600" dirty="0"/>
            </a:p>
          </p:txBody>
        </p:sp>
      </p:grpSp>
      <p:grpSp>
        <p:nvGrpSpPr>
          <p:cNvPr id="9" name="Group 8"/>
          <p:cNvGrpSpPr/>
          <p:nvPr/>
        </p:nvGrpSpPr>
        <p:grpSpPr>
          <a:xfrm>
            <a:off x="3201370" y="4457038"/>
            <a:ext cx="3723036" cy="2117720"/>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500790" y="4931402"/>
              <a:ext cx="1419376" cy="1137807"/>
            </a:xfrm>
            <a:prstGeom prst="rect">
              <a:avLst/>
            </a:prstGeom>
            <a:noFill/>
          </p:spPr>
          <p:txBody>
            <a:bodyPr wrap="square" rtlCol="0">
              <a:normAutofit fontScale="92500" lnSpcReduction="20000"/>
            </a:bodyPr>
            <a:lstStyle/>
            <a:p>
              <a:pPr algn="ctr"/>
              <a:r>
                <a:rPr lang="en-US" sz="4000" b="1" dirty="0"/>
                <a:t>Chapter 10</a:t>
              </a:r>
              <a:br>
                <a:rPr lang="en-US" sz="1600" dirty="0"/>
              </a:br>
              <a:r>
                <a:rPr lang="en-US" sz="1600" b="1" dirty="0"/>
                <a:t>God’s Purposes </a:t>
              </a:r>
            </a:p>
            <a:p>
              <a:pPr algn="ctr"/>
              <a:r>
                <a:rPr lang="en-US" sz="1600" b="1" dirty="0"/>
                <a:t>In Israel’s Present</a:t>
              </a:r>
            </a:p>
            <a:p>
              <a:pPr algn="ctr"/>
              <a:endParaRPr lang="en-US" sz="1600" dirty="0"/>
            </a:p>
          </p:txBody>
        </p:sp>
      </p:grpSp>
      <p:grpSp>
        <p:nvGrpSpPr>
          <p:cNvPr id="18" name="Group 17"/>
          <p:cNvGrpSpPr/>
          <p:nvPr/>
        </p:nvGrpSpPr>
        <p:grpSpPr>
          <a:xfrm rot="2311603">
            <a:off x="8554014" y="1492294"/>
            <a:ext cx="3505015" cy="2151325"/>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19288397">
              <a:off x="10911532" y="1038368"/>
              <a:ext cx="1286636" cy="698265"/>
            </a:xfrm>
            <a:prstGeom prst="rect">
              <a:avLst/>
            </a:prstGeom>
            <a:noFill/>
          </p:spPr>
          <p:txBody>
            <a:bodyPr wrap="square" rtlCol="0">
              <a:normAutofit/>
            </a:bodyPr>
            <a:lstStyle/>
            <a:p>
              <a:pPr algn="ctr"/>
              <a:r>
                <a:rPr lang="en-US" sz="4000" b="1" dirty="0"/>
                <a:t>Chapter 12</a:t>
              </a:r>
              <a:br>
                <a:rPr lang="en-US" sz="1600" dirty="0"/>
              </a:br>
              <a:r>
                <a:rPr lang="en-US" sz="1600" b="1" dirty="0"/>
                <a:t>What God Purposes </a:t>
              </a:r>
            </a:p>
            <a:p>
              <a:pPr algn="ctr"/>
              <a:r>
                <a:rPr lang="en-US" sz="1600" b="1" dirty="0"/>
                <a:t>In </a:t>
              </a:r>
              <a:r>
                <a:rPr lang="en-US" sz="1600" b="1" i="1" dirty="0"/>
                <a:t>Our</a:t>
              </a:r>
              <a:r>
                <a:rPr lang="en-US" sz="1600" b="1" dirty="0"/>
                <a:t> Present</a:t>
              </a:r>
            </a:p>
            <a:p>
              <a:pPr algn="ctr"/>
              <a:endParaRPr lang="en-US" sz="1600" dirty="0"/>
            </a:p>
            <a:p>
              <a:pPr algn="ctr"/>
              <a:endParaRPr lang="en-US" sz="1600" dirty="0"/>
            </a:p>
          </p:txBody>
        </p:sp>
      </p:grpSp>
      <p:grpSp>
        <p:nvGrpSpPr>
          <p:cNvPr id="14" name="Group 13"/>
          <p:cNvGrpSpPr/>
          <p:nvPr/>
        </p:nvGrpSpPr>
        <p:grpSpPr>
          <a:xfrm>
            <a:off x="5176584" y="384963"/>
            <a:ext cx="4128470" cy="264516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6" y="1000615"/>
              <a:ext cx="1404531" cy="1004683"/>
            </a:xfrm>
            <a:prstGeom prst="rect">
              <a:avLst/>
            </a:prstGeom>
            <a:noFill/>
          </p:spPr>
          <p:txBody>
            <a:bodyPr wrap="square" rtlCol="0">
              <a:normAutofit lnSpcReduction="10000"/>
            </a:bodyPr>
            <a:lstStyle/>
            <a:p>
              <a:pPr algn="ctr"/>
              <a:r>
                <a:rPr lang="en-US" sz="4000" b="1" dirty="0"/>
                <a:t>Chapter 11</a:t>
              </a:r>
              <a:br>
                <a:rPr lang="en-US" sz="1600" dirty="0"/>
              </a:br>
              <a:r>
                <a:rPr lang="en-US" sz="1600" b="1" dirty="0"/>
                <a:t>God’s Purposes </a:t>
              </a:r>
            </a:p>
            <a:p>
              <a:pPr algn="ctr"/>
              <a:r>
                <a:rPr lang="en-US" sz="1600" b="1" dirty="0"/>
                <a:t>In Israel’s Future</a:t>
              </a:r>
            </a:p>
            <a:p>
              <a:pPr algn="ctr"/>
              <a:endParaRPr lang="en-US" sz="1600" dirty="0"/>
            </a:p>
          </p:txBody>
        </p:sp>
      </p:grpSp>
      <p:sp>
        <p:nvSpPr>
          <p:cNvPr id="20" name="Title 19"/>
          <p:cNvSpPr>
            <a:spLocks noGrp="1"/>
          </p:cNvSpPr>
          <p:nvPr>
            <p:ph type="ctrTitle"/>
          </p:nvPr>
        </p:nvSpPr>
        <p:spPr>
          <a:xfrm>
            <a:off x="381000" y="-3927619"/>
            <a:ext cx="11430000" cy="2387600"/>
          </a:xfrm>
        </p:spPr>
        <p:txBody>
          <a:bodyPr/>
          <a:lstStyle/>
          <a:p>
            <a:r>
              <a:rPr lang="en-US"/>
              <a:t>Home 1 – Do not delete this text – Use for Hyperlink</a:t>
            </a:r>
          </a:p>
        </p:txBody>
      </p:sp>
      <p:sp>
        <p:nvSpPr>
          <p:cNvPr id="33" name="Title 1"/>
          <p:cNvSpPr txBox="1">
            <a:spLocks/>
          </p:cNvSpPr>
          <p:nvPr/>
        </p:nvSpPr>
        <p:spPr>
          <a:xfrm>
            <a:off x="6096000" y="3729949"/>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Romans </a:t>
            </a:r>
          </a:p>
        </p:txBody>
      </p:sp>
      <p:sp>
        <p:nvSpPr>
          <p:cNvPr id="34" name="Subtitle 2"/>
          <p:cNvSpPr txBox="1">
            <a:spLocks/>
          </p:cNvSpPr>
          <p:nvPr/>
        </p:nvSpPr>
        <p:spPr>
          <a:xfrm>
            <a:off x="6276115" y="4649213"/>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50000"/>
                  </a:schemeClr>
                </a:solidFill>
              </a:rPr>
              <a:t>Overview of Romans 9-12</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8121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4">
                                            <p:txEl>
                                              <p:pRg st="0" end="0"/>
                                            </p:txEl>
                                          </p:spTgt>
                                        </p:tgtEl>
                                        <p:attrNameLst>
                                          <p:attrName>style.visibility</p:attrName>
                                        </p:attrNameLst>
                                      </p:cBhvr>
                                      <p:to>
                                        <p:strVal val="visible"/>
                                      </p:to>
                                    </p:set>
                                    <p:animEffect transition="in" filter="fade">
                                      <p:cBhvr>
                                        <p:cTn id="34"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615766"/>
            <a:ext cx="12192000" cy="3668937"/>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284690" y="-615766"/>
            <a:ext cx="2167528" cy="3537261"/>
            <a:chOff x="493560" y="1567847"/>
            <a:chExt cx="2115823"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493560" y="2952942"/>
              <a:ext cx="1927012" cy="1801715"/>
            </a:xfrm>
            <a:prstGeom prst="rect">
              <a:avLst/>
            </a:prstGeom>
            <a:noFill/>
          </p:spPr>
          <p:txBody>
            <a:bodyPr wrap="square" rtlCol="0">
              <a:normAutofit lnSpcReduction="10000"/>
            </a:bodyPr>
            <a:lstStyle/>
            <a:p>
              <a:pPr algn="ctr"/>
              <a:r>
                <a:rPr lang="en-US" sz="4000" b="1" dirty="0"/>
                <a:t>Chapter 9</a:t>
              </a:r>
              <a:br>
                <a:rPr lang="en-US" sz="1600" dirty="0"/>
              </a:br>
              <a:r>
                <a:rPr lang="en-US" b="1" dirty="0"/>
                <a:t>God Purposes </a:t>
              </a:r>
            </a:p>
            <a:p>
              <a:pPr algn="ctr"/>
              <a:r>
                <a:rPr lang="en-US" b="1" dirty="0"/>
                <a:t>In Israel’s Past</a:t>
              </a:r>
            </a:p>
          </p:txBody>
        </p:sp>
      </p:grpSp>
      <p:sp>
        <p:nvSpPr>
          <p:cNvPr id="33" name="Title 1"/>
          <p:cNvSpPr txBox="1">
            <a:spLocks/>
          </p:cNvSpPr>
          <p:nvPr/>
        </p:nvSpPr>
        <p:spPr>
          <a:xfrm>
            <a:off x="2603606" y="89453"/>
            <a:ext cx="4471902" cy="839535"/>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2800" b="1" dirty="0">
                <a:solidFill>
                  <a:schemeClr val="accent1">
                    <a:lumMod val="50000"/>
                  </a:schemeClr>
                </a:solidFill>
              </a:rPr>
              <a:t>Chapter Overview </a:t>
            </a:r>
          </a:p>
        </p:txBody>
      </p:sp>
      <p:sp>
        <p:nvSpPr>
          <p:cNvPr id="34" name="Subtitle 2"/>
          <p:cNvSpPr txBox="1">
            <a:spLocks/>
          </p:cNvSpPr>
          <p:nvPr/>
        </p:nvSpPr>
        <p:spPr>
          <a:xfrm>
            <a:off x="6231536" y="2921495"/>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accent1">
                  <a:lumMod val="50000"/>
                </a:schemeClr>
              </a:solidFill>
            </a:endParaRPr>
          </a:p>
          <a:p>
            <a:pPr marL="0" indent="0">
              <a:buNone/>
            </a:pPr>
            <a:endParaRPr lang="en-US">
              <a:solidFill>
                <a:schemeClr val="accent1">
                  <a:lumMod val="50000"/>
                </a:schemeClr>
              </a:solidFill>
            </a:endParaRPr>
          </a:p>
        </p:txBody>
      </p:sp>
      <p:sp>
        <p:nvSpPr>
          <p:cNvPr id="3" name="Rectangle 2">
            <a:extLst>
              <a:ext uri="{FF2B5EF4-FFF2-40B4-BE49-F238E27FC236}">
                <a16:creationId xmlns:a16="http://schemas.microsoft.com/office/drawing/2014/main" id="{CDEC6821-DB79-43D9-9279-3162DE15C855}"/>
              </a:ext>
            </a:extLst>
          </p:cNvPr>
          <p:cNvSpPr/>
          <p:nvPr/>
        </p:nvSpPr>
        <p:spPr>
          <a:xfrm>
            <a:off x="6066736" y="839201"/>
            <a:ext cx="6138676" cy="4401205"/>
          </a:xfrm>
          <a:prstGeom prst="rect">
            <a:avLst/>
          </a:prstGeom>
        </p:spPr>
        <p:txBody>
          <a:bodyPr wrap="square">
            <a:spAutoFit/>
          </a:bodyPr>
          <a:lstStyle/>
          <a:p>
            <a:pPr>
              <a:lnSpc>
                <a:spcPct val="90000"/>
              </a:lnSpc>
              <a:spcBef>
                <a:spcPts val="1000"/>
              </a:spcBef>
            </a:pPr>
            <a:r>
              <a:rPr lang="en-US" sz="2000" b="1" dirty="0">
                <a:solidFill>
                  <a:srgbClr val="70AD47"/>
                </a:solidFill>
              </a:rPr>
              <a:t>ISRAEL’S POSITION EXAMINED  9:1-13</a:t>
            </a:r>
          </a:p>
          <a:p>
            <a:r>
              <a:rPr lang="en-US" baseline="30000" dirty="0"/>
              <a:t>            </a:t>
            </a:r>
          </a:p>
          <a:p>
            <a:r>
              <a:rPr lang="en-US" baseline="30000" dirty="0"/>
              <a:t> </a:t>
            </a:r>
            <a:r>
              <a:rPr lang="en-US" sz="1400" b="1" dirty="0"/>
              <a:t>1. Israel's lost majority 9:1-3</a:t>
            </a:r>
          </a:p>
          <a:p>
            <a:r>
              <a:rPr lang="en-US" sz="1400" b="1" dirty="0"/>
              <a:t> 2. Israel's great privileges 9:4-5</a:t>
            </a:r>
          </a:p>
          <a:p>
            <a:r>
              <a:rPr lang="en-US" sz="1400" b="1" dirty="0"/>
              <a:t> 3. Israel's true minority 9:6-19</a:t>
            </a:r>
          </a:p>
          <a:p>
            <a:endParaRPr lang="en-US" sz="1400" b="1" dirty="0"/>
          </a:p>
          <a:p>
            <a:r>
              <a:rPr lang="en-US" sz="1400" dirty="0"/>
              <a:t>     Why the majority were rejected: They are not all Israel.  9:6-8</a:t>
            </a:r>
          </a:p>
          <a:p>
            <a:endParaRPr lang="en-US" sz="1400" dirty="0"/>
          </a:p>
          <a:p>
            <a:r>
              <a:rPr lang="en-US" sz="1400" dirty="0"/>
              <a:t>          1.) The principle of promise </a:t>
            </a:r>
            <a:r>
              <a:rPr lang="en-US" sz="1400" b="1" u="sng" dirty="0"/>
              <a:t>clarified</a:t>
            </a:r>
            <a:r>
              <a:rPr lang="en-US" sz="1400" b="1" dirty="0"/>
              <a:t> </a:t>
            </a:r>
            <a:r>
              <a:rPr lang="en-US" sz="1400" dirty="0"/>
              <a:t>The scriptures are not to be blamed 6</a:t>
            </a:r>
          </a:p>
          <a:p>
            <a:r>
              <a:rPr lang="en-US" sz="1400" dirty="0"/>
              <a:t>          </a:t>
            </a:r>
            <a:r>
              <a:rPr lang="en-US" sz="1200" dirty="0"/>
              <a:t>2.)</a:t>
            </a:r>
            <a:r>
              <a:rPr lang="en-US" sz="1400" dirty="0"/>
              <a:t> The principle of promise </a:t>
            </a:r>
            <a:r>
              <a:rPr lang="en-US" sz="1400" b="1" u="sng" dirty="0"/>
              <a:t>asserted</a:t>
            </a:r>
            <a:r>
              <a:rPr lang="en-US" sz="1400" b="1" dirty="0"/>
              <a:t> </a:t>
            </a:r>
            <a:r>
              <a:rPr lang="en-US" sz="1400" dirty="0"/>
              <a:t>6-8</a:t>
            </a:r>
          </a:p>
          <a:p>
            <a:r>
              <a:rPr lang="en-US" sz="1400" dirty="0"/>
              <a:t>                - They are not all of Israel who are Israel   6</a:t>
            </a:r>
          </a:p>
          <a:p>
            <a:r>
              <a:rPr lang="en-US" sz="1400" dirty="0"/>
              <a:t>                - They are not all of Isaac who are Abraham's seed 7</a:t>
            </a:r>
          </a:p>
          <a:p>
            <a:r>
              <a:rPr lang="en-US" sz="1400" dirty="0"/>
              <a:t>                - The children of the promise, not the flesh), are</a:t>
            </a:r>
            <a:r>
              <a:rPr lang="en-US" sz="1400" i="1" dirty="0"/>
              <a:t> counted </a:t>
            </a:r>
            <a:r>
              <a:rPr lang="en-US" sz="1400" dirty="0"/>
              <a:t>for seed. 8</a:t>
            </a:r>
          </a:p>
          <a:p>
            <a:r>
              <a:rPr lang="en-US" sz="1400" dirty="0"/>
              <a:t>           </a:t>
            </a:r>
            <a:r>
              <a:rPr lang="en-US" sz="1200" dirty="0"/>
              <a:t>3.)</a:t>
            </a:r>
            <a:r>
              <a:rPr lang="en-US" sz="1400" dirty="0"/>
              <a:t> The principle of promise </a:t>
            </a:r>
            <a:r>
              <a:rPr lang="en-US" sz="1400" b="1" u="sng" dirty="0"/>
              <a:t>illustrated</a:t>
            </a:r>
          </a:p>
          <a:p>
            <a:r>
              <a:rPr lang="en-US" sz="1400" dirty="0"/>
              <a:t>                - Illustrated through the promise made to Sara   9</a:t>
            </a:r>
          </a:p>
          <a:p>
            <a:r>
              <a:rPr lang="en-US" sz="1400" dirty="0"/>
              <a:t>               -  Illustrated the promise made concerning Rebecca's conception 10-13</a:t>
            </a:r>
          </a:p>
          <a:p>
            <a:r>
              <a:rPr lang="en-US" sz="1400" dirty="0"/>
              <a:t>                    &gt; Rebecca's child, </a:t>
            </a:r>
            <a:r>
              <a:rPr lang="en-US" sz="1400" i="1" dirty="0"/>
              <a:t>not </a:t>
            </a:r>
            <a:r>
              <a:rPr lang="en-US" sz="1400" dirty="0"/>
              <a:t>Hagar’s, was chosen, and; (Gen 21:12)</a:t>
            </a:r>
          </a:p>
          <a:p>
            <a:r>
              <a:rPr lang="en-US" sz="1400" dirty="0"/>
              <a:t>                    &gt; Jacob was chosen over Isaac </a:t>
            </a:r>
            <a:r>
              <a:rPr lang="en-US" sz="1400" i="1" dirty="0"/>
              <a:t>before</a:t>
            </a:r>
            <a:r>
              <a:rPr lang="en-US" sz="1400" dirty="0"/>
              <a:t> their births; 11</a:t>
            </a:r>
          </a:p>
          <a:p>
            <a:r>
              <a:rPr lang="en-US" sz="1400" dirty="0"/>
              <a:t>                    Therefore election is </a:t>
            </a:r>
            <a:r>
              <a:rPr lang="en-US" sz="1400" i="1" dirty="0"/>
              <a:t>not</a:t>
            </a:r>
            <a:r>
              <a:rPr lang="en-US" sz="1400" dirty="0"/>
              <a:t> based upon works 11-13</a:t>
            </a:r>
          </a:p>
          <a:p>
            <a:endParaRPr lang="en-US" baseline="30000" dirty="0"/>
          </a:p>
        </p:txBody>
      </p:sp>
      <p:sp>
        <p:nvSpPr>
          <p:cNvPr id="11" name="TextBox 10">
            <a:extLst>
              <a:ext uri="{FF2B5EF4-FFF2-40B4-BE49-F238E27FC236}">
                <a16:creationId xmlns:a16="http://schemas.microsoft.com/office/drawing/2014/main" id="{3122E5E6-D544-4780-A9A4-2AEDEB7DF21C}"/>
              </a:ext>
            </a:extLst>
          </p:cNvPr>
          <p:cNvSpPr txBox="1"/>
          <p:nvPr/>
        </p:nvSpPr>
        <p:spPr>
          <a:xfrm>
            <a:off x="705679" y="2741514"/>
            <a:ext cx="7326320" cy="3939540"/>
          </a:xfrm>
          <a:prstGeom prst="rect">
            <a:avLst/>
          </a:prstGeom>
          <a:noFill/>
        </p:spPr>
        <p:txBody>
          <a:bodyPr wrap="square" rtlCol="0">
            <a:spAutoFit/>
          </a:bodyPr>
          <a:lstStyle/>
          <a:p>
            <a:r>
              <a:rPr lang="en-US" sz="2000" b="1" dirty="0">
                <a:solidFill>
                  <a:srgbClr val="70AD47"/>
                </a:solidFill>
              </a:rPr>
              <a:t>           ISRAEL’S GOD EXHONORATED 9:14-33</a:t>
            </a:r>
          </a:p>
          <a:p>
            <a:endParaRPr lang="en-US" sz="1200" dirty="0"/>
          </a:p>
          <a:p>
            <a:r>
              <a:rPr lang="en-US" sz="1200" b="1" dirty="0"/>
              <a:t> </a:t>
            </a:r>
            <a:r>
              <a:rPr lang="en-US" sz="1400" b="1" dirty="0"/>
              <a:t>1. The question asserted - is God unrighteous?  9:14</a:t>
            </a:r>
          </a:p>
          <a:p>
            <a:r>
              <a:rPr lang="en-US" sz="1400" dirty="0"/>
              <a:t> </a:t>
            </a:r>
            <a:r>
              <a:rPr lang="en-US" sz="1400" b="1" dirty="0"/>
              <a:t>2. The answer revealed - from the scriptures  9:15-18</a:t>
            </a:r>
          </a:p>
          <a:p>
            <a:endParaRPr lang="en-US" sz="1400" b="1" dirty="0"/>
          </a:p>
          <a:p>
            <a:r>
              <a:rPr lang="en-US" sz="1400" dirty="0"/>
              <a:t>   a. God claims the right to select His objects of mercy and compassion 15</a:t>
            </a:r>
          </a:p>
          <a:p>
            <a:r>
              <a:rPr lang="en-US" sz="1400" dirty="0"/>
              <a:t>   b. The decision is based upon God's mercy, not man's will 16</a:t>
            </a:r>
          </a:p>
          <a:p>
            <a:r>
              <a:rPr lang="en-US" sz="1400" dirty="0"/>
              <a:t>   c. An example may be found in God's treatment of Pharaoh 17</a:t>
            </a:r>
          </a:p>
          <a:p>
            <a:r>
              <a:rPr lang="en-US" sz="1400" dirty="0"/>
              <a:t>   d. God may choose to be merciful and He may choose to harden 18</a:t>
            </a:r>
          </a:p>
          <a:p>
            <a:r>
              <a:rPr lang="en-US" sz="1400" b="1" dirty="0"/>
              <a:t> </a:t>
            </a:r>
          </a:p>
          <a:p>
            <a:r>
              <a:rPr lang="en-US" sz="1400" b="1" dirty="0"/>
              <a:t>3. God's Purpose Defended 9:19-33</a:t>
            </a:r>
          </a:p>
          <a:p>
            <a:endParaRPr lang="en-US" sz="1400" b="1" dirty="0"/>
          </a:p>
          <a:p>
            <a:r>
              <a:rPr lang="en-US" sz="1400" dirty="0"/>
              <a:t>   a. God's </a:t>
            </a:r>
            <a:r>
              <a:rPr lang="en-US" sz="1400" u="sng" dirty="0"/>
              <a:t>Authority</a:t>
            </a:r>
            <a:r>
              <a:rPr lang="en-US" sz="1400" dirty="0"/>
              <a:t> Asserted 19-21</a:t>
            </a:r>
          </a:p>
          <a:p>
            <a:r>
              <a:rPr lang="en-US" sz="1400" dirty="0"/>
              <a:t>   b. God's </a:t>
            </a:r>
            <a:r>
              <a:rPr lang="en-US" sz="1400" u="sng" dirty="0"/>
              <a:t>Glory</a:t>
            </a:r>
            <a:r>
              <a:rPr lang="en-US" sz="1400" dirty="0"/>
              <a:t> Manifested 22-24</a:t>
            </a:r>
          </a:p>
          <a:p>
            <a:r>
              <a:rPr lang="en-US" sz="1400" dirty="0"/>
              <a:t>   c. God's </a:t>
            </a:r>
            <a:r>
              <a:rPr lang="en-US" sz="1400" u="sng" dirty="0"/>
              <a:t>Program</a:t>
            </a:r>
            <a:r>
              <a:rPr lang="en-US" sz="1400" dirty="0"/>
              <a:t> Culminated 25-29</a:t>
            </a:r>
          </a:p>
          <a:p>
            <a:r>
              <a:rPr lang="en-US" sz="1400" dirty="0"/>
              <a:t>     1.) As prophesied by Hosea 25-26</a:t>
            </a:r>
          </a:p>
          <a:p>
            <a:r>
              <a:rPr lang="en-US" sz="1400" dirty="0"/>
              <a:t>     2.) As prophesied by Isaiah 27-33</a:t>
            </a:r>
          </a:p>
          <a:p>
            <a:endParaRPr lang="en-US" sz="1200" baseline="30000" dirty="0"/>
          </a:p>
        </p:txBody>
      </p:sp>
    </p:spTree>
    <p:extLst>
      <p:ext uri="{BB962C8B-B14F-4D97-AF65-F5344CB8AC3E}">
        <p14:creationId xmlns:p14="http://schemas.microsoft.com/office/powerpoint/2010/main" val="88810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P spid="3"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752221">
            <a:off x="-38828" y="-538928"/>
            <a:ext cx="12791542" cy="4785907"/>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9" name="Group 8"/>
          <p:cNvGrpSpPr/>
          <p:nvPr/>
        </p:nvGrpSpPr>
        <p:grpSpPr>
          <a:xfrm rot="21446047">
            <a:off x="654610" y="189220"/>
            <a:ext cx="3723036" cy="2117720"/>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741243" y="5049946"/>
              <a:ext cx="1419376" cy="1137807"/>
            </a:xfrm>
            <a:prstGeom prst="rect">
              <a:avLst/>
            </a:prstGeom>
            <a:noFill/>
          </p:spPr>
          <p:txBody>
            <a:bodyPr wrap="square" rtlCol="0">
              <a:normAutofit fontScale="92500" lnSpcReduction="20000"/>
            </a:bodyPr>
            <a:lstStyle/>
            <a:p>
              <a:pPr algn="ctr"/>
              <a:r>
                <a:rPr lang="en-US" sz="4000" b="1" dirty="0"/>
                <a:t>Chapter 10</a:t>
              </a:r>
              <a:br>
                <a:rPr lang="en-US" sz="1600" dirty="0"/>
              </a:br>
              <a:r>
                <a:rPr lang="en-US" sz="1600" b="1" dirty="0"/>
                <a:t>God’s Purposes </a:t>
              </a:r>
            </a:p>
            <a:p>
              <a:pPr algn="ctr"/>
              <a:r>
                <a:rPr lang="en-US" sz="1600" b="1" dirty="0"/>
                <a:t>In Israel’s Present</a:t>
              </a:r>
            </a:p>
            <a:p>
              <a:pPr algn="ctr"/>
              <a:endParaRPr lang="en-US" sz="1600" dirty="0"/>
            </a:p>
          </p:txBody>
        </p:sp>
      </p:grpSp>
      <p:sp>
        <p:nvSpPr>
          <p:cNvPr id="33" name="Title 1"/>
          <p:cNvSpPr txBox="1">
            <a:spLocks/>
          </p:cNvSpPr>
          <p:nvPr/>
        </p:nvSpPr>
        <p:spPr>
          <a:xfrm>
            <a:off x="734282" y="716470"/>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pic>
        <p:nvPicPr>
          <p:cNvPr id="6" name="Picture 5">
            <a:extLst>
              <a:ext uri="{FF2B5EF4-FFF2-40B4-BE49-F238E27FC236}">
                <a16:creationId xmlns:a16="http://schemas.microsoft.com/office/drawing/2014/main" id="{97D2D8E3-C26E-4C47-8618-CD9345F2747B}"/>
              </a:ext>
            </a:extLst>
          </p:cNvPr>
          <p:cNvPicPr>
            <a:picLocks noChangeAspect="1"/>
          </p:cNvPicPr>
          <p:nvPr/>
        </p:nvPicPr>
        <p:blipFill>
          <a:blip r:embed="rId3"/>
          <a:stretch>
            <a:fillRect/>
          </a:stretch>
        </p:blipFill>
        <p:spPr>
          <a:xfrm>
            <a:off x="3129491" y="-34052"/>
            <a:ext cx="3596295" cy="850620"/>
          </a:xfrm>
          <a:prstGeom prst="rect">
            <a:avLst/>
          </a:prstGeom>
        </p:spPr>
      </p:pic>
      <p:sp>
        <p:nvSpPr>
          <p:cNvPr id="2" name="TextBox 1">
            <a:extLst>
              <a:ext uri="{FF2B5EF4-FFF2-40B4-BE49-F238E27FC236}">
                <a16:creationId xmlns:a16="http://schemas.microsoft.com/office/drawing/2014/main" id="{901B91C5-7F82-4B59-A13F-DC86B72890B2}"/>
              </a:ext>
            </a:extLst>
          </p:cNvPr>
          <p:cNvSpPr txBox="1"/>
          <p:nvPr/>
        </p:nvSpPr>
        <p:spPr>
          <a:xfrm>
            <a:off x="6096000" y="1246460"/>
            <a:ext cx="6044125" cy="5047536"/>
          </a:xfrm>
          <a:prstGeom prst="rect">
            <a:avLst/>
          </a:prstGeom>
          <a:noFill/>
        </p:spPr>
        <p:txBody>
          <a:bodyPr wrap="square" rtlCol="0">
            <a:spAutoFit/>
          </a:bodyPr>
          <a:lstStyle/>
          <a:p>
            <a:r>
              <a:rPr lang="en-US" sz="1600" baseline="30000" dirty="0"/>
              <a:t> </a:t>
            </a:r>
            <a:r>
              <a:rPr lang="en-US" sz="2000" b="1" dirty="0">
                <a:solidFill>
                  <a:srgbClr val="70AD47"/>
                </a:solidFill>
              </a:rPr>
              <a:t>ISRAEL’S PROBLEM RECOGNIZED  10:1-10</a:t>
            </a:r>
          </a:p>
          <a:p>
            <a:endParaRPr lang="en-US" dirty="0"/>
          </a:p>
          <a:p>
            <a:r>
              <a:rPr lang="en-US" b="1" dirty="0"/>
              <a:t>1. Israel's Great Need 10:1</a:t>
            </a:r>
          </a:p>
          <a:p>
            <a:r>
              <a:rPr lang="en-US" b="1" dirty="0"/>
              <a:t>2. Israel's Great Error 10:2-10</a:t>
            </a:r>
          </a:p>
          <a:p>
            <a:r>
              <a:rPr lang="en-US" dirty="0"/>
              <a:t>   a. The wrong righteousness was sought 2-3</a:t>
            </a:r>
          </a:p>
          <a:p>
            <a:r>
              <a:rPr lang="en-US" dirty="0"/>
              <a:t>   b. The righteousness of Christ and Moses contrasted</a:t>
            </a:r>
          </a:p>
          <a:p>
            <a:r>
              <a:rPr lang="en-US" dirty="0"/>
              <a:t>      - Christ's righteousness terminates Moses’ righteousness 4</a:t>
            </a:r>
          </a:p>
          <a:p>
            <a:r>
              <a:rPr lang="en-US" dirty="0"/>
              <a:t>        &gt; Moses’ righteousness was by works 5</a:t>
            </a:r>
          </a:p>
          <a:p>
            <a:r>
              <a:rPr lang="en-US" dirty="0"/>
              <a:t>        &gt; Christ's righteousness is by faith 6-10</a:t>
            </a:r>
          </a:p>
          <a:p>
            <a:r>
              <a:rPr lang="en-US" dirty="0"/>
              <a:t>           It does not need to be sought out 6-8</a:t>
            </a:r>
          </a:p>
          <a:p>
            <a:r>
              <a:rPr lang="en-US" dirty="0"/>
              <a:t>           It is present and available by faith 9-10</a:t>
            </a:r>
          </a:p>
          <a:p>
            <a:r>
              <a:rPr lang="en-US" dirty="0"/>
              <a:t> </a:t>
            </a:r>
          </a:p>
          <a:p>
            <a:r>
              <a:rPr lang="en-US" sz="2000" b="1" dirty="0">
                <a:solidFill>
                  <a:srgbClr val="70AD47"/>
                </a:solidFill>
              </a:rPr>
              <a:t>ISRAEL’S SOLUTION REVEALED  10:11-15</a:t>
            </a:r>
          </a:p>
          <a:p>
            <a:endParaRPr lang="en-US" dirty="0"/>
          </a:p>
          <a:p>
            <a:r>
              <a:rPr lang="en-US" b="1" dirty="0"/>
              <a:t>1. The Offer Tendered 10:11-13</a:t>
            </a:r>
          </a:p>
          <a:p>
            <a:r>
              <a:rPr lang="en-US" b="1" dirty="0"/>
              <a:t>2. The Offer Transmitted 10:14-15</a:t>
            </a:r>
          </a:p>
          <a:p>
            <a:r>
              <a:rPr lang="en-US" dirty="0"/>
              <a:t> </a:t>
            </a:r>
          </a:p>
          <a:p>
            <a:endParaRPr lang="en-US" baseline="30000" dirty="0"/>
          </a:p>
        </p:txBody>
      </p:sp>
      <p:sp>
        <p:nvSpPr>
          <p:cNvPr id="3" name="TextBox 2">
            <a:extLst>
              <a:ext uri="{FF2B5EF4-FFF2-40B4-BE49-F238E27FC236}">
                <a16:creationId xmlns:a16="http://schemas.microsoft.com/office/drawing/2014/main" id="{B9E073CD-E7EA-4239-BADF-4796F191D77C}"/>
              </a:ext>
            </a:extLst>
          </p:cNvPr>
          <p:cNvSpPr txBox="1"/>
          <p:nvPr/>
        </p:nvSpPr>
        <p:spPr>
          <a:xfrm>
            <a:off x="636104" y="3261738"/>
            <a:ext cx="5531505" cy="2923877"/>
          </a:xfrm>
          <a:prstGeom prst="rect">
            <a:avLst/>
          </a:prstGeom>
          <a:noFill/>
        </p:spPr>
        <p:txBody>
          <a:bodyPr wrap="square" rtlCol="0">
            <a:spAutoFit/>
          </a:bodyPr>
          <a:lstStyle/>
          <a:p>
            <a:r>
              <a:rPr lang="en-US" sz="2000" b="1" dirty="0">
                <a:solidFill>
                  <a:srgbClr val="70AD47"/>
                </a:solidFill>
              </a:rPr>
              <a:t>ISRAEL’S RESPONSE RECORDED 10:16-21</a:t>
            </a:r>
          </a:p>
          <a:p>
            <a:endParaRPr lang="en-US" sz="2000" b="1" dirty="0">
              <a:solidFill>
                <a:srgbClr val="70AD47"/>
              </a:solidFill>
            </a:endParaRPr>
          </a:p>
          <a:p>
            <a:r>
              <a:rPr lang="en-US" b="1" dirty="0"/>
              <a:t>1. Not all have obeyed 10:16</a:t>
            </a:r>
          </a:p>
          <a:p>
            <a:r>
              <a:rPr lang="en-US" dirty="0"/>
              <a:t>     a. Isaiah's acknowledgment 16</a:t>
            </a:r>
          </a:p>
          <a:p>
            <a:r>
              <a:rPr lang="en-US" b="1" dirty="0"/>
              <a:t>2. But all are accountable 10:17-21</a:t>
            </a:r>
          </a:p>
          <a:p>
            <a:r>
              <a:rPr lang="en-US" dirty="0"/>
              <a:t>     a. The Word of God taught the way of faith 17</a:t>
            </a:r>
          </a:p>
          <a:p>
            <a:r>
              <a:rPr lang="en-US" dirty="0"/>
              <a:t>     b. The Word of God went to the ends of the world 18</a:t>
            </a:r>
          </a:p>
          <a:p>
            <a:r>
              <a:rPr lang="en-US" dirty="0"/>
              <a:t>     c. Moses testified of its rejection 19</a:t>
            </a:r>
          </a:p>
          <a:p>
            <a:r>
              <a:rPr lang="en-US" dirty="0"/>
              <a:t>     d. Isaiah testified of its rejection 20-21</a:t>
            </a:r>
          </a:p>
          <a:p>
            <a:endParaRPr lang="en-US" dirty="0"/>
          </a:p>
        </p:txBody>
      </p:sp>
    </p:spTree>
    <p:extLst>
      <p:ext uri="{BB962C8B-B14F-4D97-AF65-F5344CB8AC3E}">
        <p14:creationId xmlns:p14="http://schemas.microsoft.com/office/powerpoint/2010/main" val="30761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21033972">
            <a:off x="362139" y="1990976"/>
            <a:ext cx="12031957" cy="5632346"/>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4" name="Group 13"/>
          <p:cNvGrpSpPr/>
          <p:nvPr/>
        </p:nvGrpSpPr>
        <p:grpSpPr>
          <a:xfrm rot="21250682">
            <a:off x="7517682" y="189157"/>
            <a:ext cx="3386632" cy="2264514"/>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7" y="1000615"/>
              <a:ext cx="1415380" cy="1004683"/>
            </a:xfrm>
            <a:prstGeom prst="rect">
              <a:avLst/>
            </a:prstGeom>
            <a:noFill/>
          </p:spPr>
          <p:txBody>
            <a:bodyPr wrap="square" rtlCol="0">
              <a:normAutofit fontScale="92500" lnSpcReduction="20000"/>
            </a:bodyPr>
            <a:lstStyle/>
            <a:p>
              <a:pPr algn="ctr"/>
              <a:r>
                <a:rPr lang="en-US" sz="4000" b="1" dirty="0"/>
                <a:t>Chapter 11</a:t>
              </a:r>
              <a:br>
                <a:rPr lang="en-US" sz="1600" dirty="0"/>
              </a:br>
              <a:r>
                <a:rPr lang="en-US" sz="1600" b="1" dirty="0"/>
                <a:t>God‘s Purposes </a:t>
              </a:r>
            </a:p>
            <a:p>
              <a:pPr algn="ctr"/>
              <a:r>
                <a:rPr lang="en-US" sz="1600" b="1" dirty="0"/>
                <a:t>In Israel’s Future</a:t>
              </a:r>
            </a:p>
            <a:p>
              <a:pPr algn="ctr"/>
              <a:endParaRPr lang="en-US" sz="1600" dirty="0"/>
            </a:p>
          </p:txBody>
        </p:sp>
      </p:grpSp>
      <p:pic>
        <p:nvPicPr>
          <p:cNvPr id="6" name="Picture 5">
            <a:extLst>
              <a:ext uri="{FF2B5EF4-FFF2-40B4-BE49-F238E27FC236}">
                <a16:creationId xmlns:a16="http://schemas.microsoft.com/office/drawing/2014/main" id="{629C48D5-D061-4F2E-B2CC-5EB6BDC9DEB4}"/>
              </a:ext>
            </a:extLst>
          </p:cNvPr>
          <p:cNvPicPr>
            <a:picLocks noChangeAspect="1"/>
          </p:cNvPicPr>
          <p:nvPr/>
        </p:nvPicPr>
        <p:blipFill>
          <a:blip r:embed="rId2"/>
          <a:stretch>
            <a:fillRect/>
          </a:stretch>
        </p:blipFill>
        <p:spPr>
          <a:xfrm>
            <a:off x="1403287" y="331446"/>
            <a:ext cx="3508121" cy="829765"/>
          </a:xfrm>
          <a:prstGeom prst="rect">
            <a:avLst/>
          </a:prstGeom>
        </p:spPr>
      </p:pic>
      <p:sp>
        <p:nvSpPr>
          <p:cNvPr id="3" name="TextBox 2">
            <a:extLst>
              <a:ext uri="{FF2B5EF4-FFF2-40B4-BE49-F238E27FC236}">
                <a16:creationId xmlns:a16="http://schemas.microsoft.com/office/drawing/2014/main" id="{7C0719D4-43D1-467A-8A74-77172BC21410}"/>
              </a:ext>
            </a:extLst>
          </p:cNvPr>
          <p:cNvSpPr txBox="1"/>
          <p:nvPr/>
        </p:nvSpPr>
        <p:spPr>
          <a:xfrm>
            <a:off x="711067" y="1080714"/>
            <a:ext cx="4981074" cy="5293757"/>
          </a:xfrm>
          <a:prstGeom prst="rect">
            <a:avLst/>
          </a:prstGeom>
          <a:noFill/>
        </p:spPr>
        <p:txBody>
          <a:bodyPr wrap="square" rtlCol="0">
            <a:spAutoFit/>
          </a:bodyPr>
          <a:lstStyle/>
          <a:p>
            <a:r>
              <a:rPr lang="en-US" sz="2000" b="1" dirty="0">
                <a:solidFill>
                  <a:srgbClr val="70AD47"/>
                </a:solidFill>
              </a:rPr>
              <a:t>ISRAEL’S PRESENT CONDITION 11:1-14</a:t>
            </a:r>
          </a:p>
          <a:p>
            <a:endParaRPr lang="en-US" dirty="0"/>
          </a:p>
          <a:p>
            <a:r>
              <a:rPr lang="en-US" b="1" dirty="0"/>
              <a:t>1. The Burning Question 11:1-2a</a:t>
            </a:r>
          </a:p>
          <a:p>
            <a:r>
              <a:rPr lang="en-US" b="1" dirty="0"/>
              <a:t>2. The Believing Remnant 11:2b-6</a:t>
            </a:r>
          </a:p>
          <a:p>
            <a:r>
              <a:rPr lang="en-US" b="1" dirty="0"/>
              <a:t>3. The Blinded Remainder 11:7-12</a:t>
            </a:r>
          </a:p>
          <a:p>
            <a:r>
              <a:rPr lang="en-US" dirty="0"/>
              <a:t>     a. God's purpose: To blind the rebellious 7-10</a:t>
            </a:r>
          </a:p>
          <a:p>
            <a:r>
              <a:rPr lang="en-US" dirty="0"/>
              <a:t>          - Isaiah's declaration (Isaiah 29:10) 8</a:t>
            </a:r>
          </a:p>
          <a:p>
            <a:r>
              <a:rPr lang="en-US" dirty="0"/>
              <a:t>          - David's declaration (Psalm 69:22, 23) 9,10</a:t>
            </a:r>
          </a:p>
          <a:p>
            <a:r>
              <a:rPr lang="en-US" dirty="0"/>
              <a:t>     b. God’s purpose: To bring salvation to the Gentiles 11a</a:t>
            </a:r>
          </a:p>
          <a:p>
            <a:r>
              <a:rPr lang="en-US" dirty="0"/>
              <a:t>     c. God’s Purpose: To provoke Israel to jealousy 11b - 12</a:t>
            </a:r>
          </a:p>
          <a:p>
            <a:r>
              <a:rPr lang="en-US" dirty="0"/>
              <a:t>      </a:t>
            </a:r>
          </a:p>
          <a:p>
            <a:r>
              <a:rPr lang="en-US" b="1" dirty="0"/>
              <a:t>4. The Broken Branches 11:13-24</a:t>
            </a:r>
          </a:p>
          <a:p>
            <a:r>
              <a:rPr lang="en-US" dirty="0"/>
              <a:t>          1.) The affirmation 13-16</a:t>
            </a:r>
          </a:p>
          <a:p>
            <a:r>
              <a:rPr lang="en-US" dirty="0"/>
              <a:t>          2.) The analogy (the olive tree) 17-21 </a:t>
            </a:r>
          </a:p>
          <a:p>
            <a:r>
              <a:rPr lang="en-US" dirty="0"/>
              <a:t>          3.) The admonition 22-24</a:t>
            </a:r>
          </a:p>
          <a:p>
            <a:r>
              <a:rPr lang="en-US" dirty="0"/>
              <a:t> </a:t>
            </a:r>
          </a:p>
          <a:p>
            <a:endParaRPr lang="en-US" baseline="30000" dirty="0"/>
          </a:p>
        </p:txBody>
      </p:sp>
      <p:sp>
        <p:nvSpPr>
          <p:cNvPr id="5" name="TextBox 4">
            <a:extLst>
              <a:ext uri="{FF2B5EF4-FFF2-40B4-BE49-F238E27FC236}">
                <a16:creationId xmlns:a16="http://schemas.microsoft.com/office/drawing/2014/main" id="{23EB980B-5F4D-4A69-83A0-4263F9B1D725}"/>
              </a:ext>
            </a:extLst>
          </p:cNvPr>
          <p:cNvSpPr txBox="1"/>
          <p:nvPr/>
        </p:nvSpPr>
        <p:spPr>
          <a:xfrm>
            <a:off x="6808360" y="2986436"/>
            <a:ext cx="5071251" cy="3200876"/>
          </a:xfrm>
          <a:prstGeom prst="rect">
            <a:avLst/>
          </a:prstGeom>
          <a:noFill/>
        </p:spPr>
        <p:txBody>
          <a:bodyPr wrap="square" rtlCol="0">
            <a:spAutoFit/>
          </a:bodyPr>
          <a:lstStyle/>
          <a:p>
            <a:r>
              <a:rPr lang="en-US" sz="2000" b="1" dirty="0">
                <a:solidFill>
                  <a:srgbClr val="70AD47"/>
                </a:solidFill>
              </a:rPr>
              <a:t>ISRAEL’S FUTURE SALVATION 11:25- 32</a:t>
            </a:r>
          </a:p>
          <a:p>
            <a:endParaRPr lang="en-US" sz="2000" b="1" dirty="0">
              <a:solidFill>
                <a:srgbClr val="70AD47"/>
              </a:solidFill>
            </a:endParaRPr>
          </a:p>
          <a:p>
            <a:r>
              <a:rPr lang="en-US" dirty="0"/>
              <a:t> </a:t>
            </a:r>
            <a:r>
              <a:rPr lang="en-US" b="1" dirty="0"/>
              <a:t>1. Israel's blindness is short-lived 11:25</a:t>
            </a:r>
          </a:p>
          <a:p>
            <a:r>
              <a:rPr lang="en-US" dirty="0"/>
              <a:t>    a. It will end when the fullness of the Gentiles</a:t>
            </a:r>
          </a:p>
          <a:p>
            <a:r>
              <a:rPr lang="en-US" dirty="0"/>
              <a:t>         comes in.</a:t>
            </a:r>
          </a:p>
          <a:p>
            <a:r>
              <a:rPr lang="en-US" dirty="0"/>
              <a:t> </a:t>
            </a:r>
            <a:r>
              <a:rPr lang="en-US" b="1" dirty="0"/>
              <a:t>2. Israel's salvation is sure   11:26</a:t>
            </a:r>
          </a:p>
          <a:p>
            <a:r>
              <a:rPr lang="en-US" dirty="0"/>
              <a:t>    a. Isaiah asserts it. (Isaiah 59:20) 26</a:t>
            </a:r>
          </a:p>
          <a:p>
            <a:r>
              <a:rPr lang="en-US" dirty="0"/>
              <a:t>    b. God's covenant insists on it 27</a:t>
            </a:r>
          </a:p>
          <a:p>
            <a:r>
              <a:rPr lang="en-US" dirty="0"/>
              <a:t>    c. God's plan requires it 28-32</a:t>
            </a:r>
          </a:p>
          <a:p>
            <a:r>
              <a:rPr lang="en-US" dirty="0"/>
              <a:t> </a:t>
            </a:r>
            <a:r>
              <a:rPr lang="en-US" b="1" dirty="0"/>
              <a:t>3. God's Wisdom is supreme 11:33-36</a:t>
            </a:r>
          </a:p>
          <a:p>
            <a:endParaRPr lang="en-US" dirty="0"/>
          </a:p>
        </p:txBody>
      </p:sp>
    </p:spTree>
    <p:extLst>
      <p:ext uri="{BB962C8B-B14F-4D97-AF65-F5344CB8AC3E}">
        <p14:creationId xmlns:p14="http://schemas.microsoft.com/office/powerpoint/2010/main" val="538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9239267">
            <a:off x="-2651504" y="433619"/>
            <a:ext cx="11197335" cy="3839578"/>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 name="Group 17"/>
          <p:cNvGrpSpPr/>
          <p:nvPr/>
        </p:nvGrpSpPr>
        <p:grpSpPr>
          <a:xfrm rot="1866664">
            <a:off x="-551925" y="1386696"/>
            <a:ext cx="2891852" cy="1383320"/>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20680898">
              <a:off x="10949016" y="1025432"/>
              <a:ext cx="1237491" cy="766380"/>
            </a:xfrm>
            <a:prstGeom prst="rect">
              <a:avLst/>
            </a:prstGeom>
            <a:noFill/>
          </p:spPr>
          <p:txBody>
            <a:bodyPr wrap="square" rtlCol="0">
              <a:normAutofit/>
            </a:bodyPr>
            <a:lstStyle/>
            <a:p>
              <a:pPr algn="ctr"/>
              <a:r>
                <a:rPr lang="en-US" sz="2800" b="1" dirty="0"/>
                <a:t>Chapter 12</a:t>
              </a:r>
              <a:br>
                <a:rPr lang="en-US" sz="1400" dirty="0"/>
              </a:br>
              <a:r>
                <a:rPr lang="en-US" sz="1400" b="1" dirty="0"/>
                <a:t>What God Purposes </a:t>
              </a:r>
            </a:p>
            <a:p>
              <a:pPr algn="ctr"/>
              <a:r>
                <a:rPr lang="en-US" sz="1400" b="1" dirty="0"/>
                <a:t>In</a:t>
              </a:r>
              <a:r>
                <a:rPr lang="en-US" sz="1400" b="1" i="1" dirty="0"/>
                <a:t> Our </a:t>
              </a:r>
              <a:r>
                <a:rPr lang="en-US" sz="1400" b="1" dirty="0"/>
                <a:t>Present</a:t>
              </a:r>
            </a:p>
          </p:txBody>
        </p:sp>
      </p:grpSp>
      <p:sp>
        <p:nvSpPr>
          <p:cNvPr id="33" name="Title 1"/>
          <p:cNvSpPr txBox="1">
            <a:spLocks/>
          </p:cNvSpPr>
          <p:nvPr/>
        </p:nvSpPr>
        <p:spPr>
          <a:xfrm>
            <a:off x="288190" y="651953"/>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sp>
        <p:nvSpPr>
          <p:cNvPr id="6" name="Rectangle 5">
            <a:extLst>
              <a:ext uri="{FF2B5EF4-FFF2-40B4-BE49-F238E27FC236}">
                <a16:creationId xmlns:a16="http://schemas.microsoft.com/office/drawing/2014/main" id="{58E1141E-1289-490E-966A-B53CEAD49824}"/>
              </a:ext>
            </a:extLst>
          </p:cNvPr>
          <p:cNvSpPr/>
          <p:nvPr/>
        </p:nvSpPr>
        <p:spPr>
          <a:xfrm>
            <a:off x="382102" y="212735"/>
            <a:ext cx="4288752" cy="461665"/>
          </a:xfrm>
          <a:prstGeom prst="rect">
            <a:avLst/>
          </a:prstGeom>
        </p:spPr>
        <p:txBody>
          <a:bodyPr wrap="square">
            <a:spAutoFit/>
          </a:bodyPr>
          <a:lstStyle/>
          <a:p>
            <a:pPr lvl="0"/>
            <a:r>
              <a:rPr lang="en-US" sz="2400" b="1" dirty="0">
                <a:solidFill>
                  <a:srgbClr val="70AD47">
                    <a:lumMod val="50000"/>
                  </a:srgbClr>
                </a:solidFill>
              </a:rPr>
              <a:t>Chapter Overview </a:t>
            </a:r>
          </a:p>
        </p:txBody>
      </p:sp>
      <p:sp>
        <p:nvSpPr>
          <p:cNvPr id="3" name="TextBox 2">
            <a:extLst>
              <a:ext uri="{FF2B5EF4-FFF2-40B4-BE49-F238E27FC236}">
                <a16:creationId xmlns:a16="http://schemas.microsoft.com/office/drawing/2014/main" id="{E23C7B24-4D21-4A55-BA99-3B13977E0D0F}"/>
              </a:ext>
            </a:extLst>
          </p:cNvPr>
          <p:cNvSpPr txBox="1"/>
          <p:nvPr/>
        </p:nvSpPr>
        <p:spPr>
          <a:xfrm>
            <a:off x="582856" y="847927"/>
            <a:ext cx="4101220" cy="369332"/>
          </a:xfrm>
          <a:prstGeom prst="rect">
            <a:avLst/>
          </a:prstGeom>
          <a:noFill/>
        </p:spPr>
        <p:txBody>
          <a:bodyPr wrap="square" rtlCol="0">
            <a:spAutoFit/>
          </a:bodyPr>
          <a:lstStyle/>
          <a:p>
            <a:r>
              <a:rPr lang="en-US" dirty="0"/>
              <a:t>Living Sacrifices!</a:t>
            </a:r>
          </a:p>
        </p:txBody>
      </p:sp>
      <p:sp>
        <p:nvSpPr>
          <p:cNvPr id="5" name="TextBox 4">
            <a:extLst>
              <a:ext uri="{FF2B5EF4-FFF2-40B4-BE49-F238E27FC236}">
                <a16:creationId xmlns:a16="http://schemas.microsoft.com/office/drawing/2014/main" id="{FCDAAF3F-9EA2-4EE9-BC43-4E173ABF03C9}"/>
              </a:ext>
            </a:extLst>
          </p:cNvPr>
          <p:cNvSpPr txBox="1"/>
          <p:nvPr/>
        </p:nvSpPr>
        <p:spPr>
          <a:xfrm>
            <a:off x="2675702" y="417719"/>
            <a:ext cx="4288753" cy="6463308"/>
          </a:xfrm>
          <a:prstGeom prst="rect">
            <a:avLst/>
          </a:prstGeom>
          <a:noFill/>
        </p:spPr>
        <p:txBody>
          <a:bodyPr wrap="square" rtlCol="0">
            <a:spAutoFit/>
          </a:bodyPr>
          <a:lstStyle/>
          <a:p>
            <a:endParaRPr lang="en-US" baseline="30000" dirty="0"/>
          </a:p>
          <a:p>
            <a:endParaRPr lang="en-US" dirty="0"/>
          </a:p>
          <a:p>
            <a:r>
              <a:rPr lang="en-US" b="1" dirty="0"/>
              <a:t> </a:t>
            </a:r>
            <a:r>
              <a:rPr lang="en-US" sz="2000" b="1" dirty="0">
                <a:solidFill>
                  <a:srgbClr val="70AD47"/>
                </a:solidFill>
              </a:rPr>
              <a:t>IN SERVICE TOWARD GOD  12:1-2</a:t>
            </a:r>
          </a:p>
          <a:p>
            <a:r>
              <a:rPr lang="en-US" dirty="0"/>
              <a:t>     </a:t>
            </a:r>
            <a:r>
              <a:rPr lang="en-US" b="1" dirty="0"/>
              <a:t>Your Presentation 12:1</a:t>
            </a:r>
          </a:p>
          <a:p>
            <a:r>
              <a:rPr lang="en-US" b="1" dirty="0"/>
              <a:t>     Your Prohibition 12:2a</a:t>
            </a:r>
          </a:p>
          <a:p>
            <a:r>
              <a:rPr lang="en-US" b="1" dirty="0"/>
              <a:t>     Your Provision 12:2b </a:t>
            </a:r>
          </a:p>
          <a:p>
            <a:r>
              <a:rPr lang="en-US" sz="2000" b="1" dirty="0">
                <a:solidFill>
                  <a:srgbClr val="70AD47"/>
                </a:solidFill>
              </a:rPr>
              <a:t>IN SERVICE TOWARD </a:t>
            </a:r>
          </a:p>
          <a:p>
            <a:r>
              <a:rPr lang="en-US" sz="2000" b="1" dirty="0">
                <a:solidFill>
                  <a:srgbClr val="70AD47"/>
                </a:solidFill>
              </a:rPr>
              <a:t>THE BODY OF CHRIST  12:3-8</a:t>
            </a:r>
          </a:p>
          <a:p>
            <a:r>
              <a:rPr lang="en-US" dirty="0"/>
              <a:t>      Y</a:t>
            </a:r>
            <a:r>
              <a:rPr lang="en-US" b="1" dirty="0"/>
              <a:t>our Position 12:3-5</a:t>
            </a:r>
          </a:p>
          <a:p>
            <a:r>
              <a:rPr lang="en-US" dirty="0"/>
              <a:t>         - Personal Estimation  3</a:t>
            </a:r>
          </a:p>
          <a:p>
            <a:r>
              <a:rPr lang="en-US" dirty="0"/>
              <a:t>         - Proper Differentiation 4</a:t>
            </a:r>
          </a:p>
          <a:p>
            <a:r>
              <a:rPr lang="en-US" dirty="0"/>
              <a:t>         - Perfect Integration 5</a:t>
            </a:r>
          </a:p>
          <a:p>
            <a:r>
              <a:rPr lang="en-US" dirty="0"/>
              <a:t>       </a:t>
            </a:r>
            <a:r>
              <a:rPr lang="en-US" b="1" dirty="0"/>
              <a:t>Your Performance 12:6-8</a:t>
            </a:r>
          </a:p>
          <a:p>
            <a:r>
              <a:rPr lang="en-US" dirty="0"/>
              <a:t>          -Recognize your role 6a</a:t>
            </a:r>
          </a:p>
          <a:p>
            <a:r>
              <a:rPr lang="en-US" dirty="0"/>
              <a:t>         - Realize your duty 6b-8</a:t>
            </a:r>
          </a:p>
          <a:p>
            <a:pPr lvl="2"/>
            <a:r>
              <a:rPr lang="en-US" i="1" dirty="0"/>
              <a:t>Prophesy   6</a:t>
            </a:r>
          </a:p>
          <a:p>
            <a:pPr lvl="2"/>
            <a:r>
              <a:rPr lang="en-US" i="1" dirty="0"/>
              <a:t>Ministry 7</a:t>
            </a:r>
          </a:p>
          <a:p>
            <a:pPr lvl="2"/>
            <a:r>
              <a:rPr lang="en-US" i="1" dirty="0"/>
              <a:t>Teaching 7b</a:t>
            </a:r>
          </a:p>
          <a:p>
            <a:pPr lvl="2"/>
            <a:r>
              <a:rPr lang="en-US" i="1" dirty="0"/>
              <a:t>Exhortation 8</a:t>
            </a:r>
          </a:p>
          <a:p>
            <a:pPr lvl="2"/>
            <a:r>
              <a:rPr lang="en-US" i="1" dirty="0"/>
              <a:t>Giving 8</a:t>
            </a:r>
          </a:p>
          <a:p>
            <a:pPr lvl="2"/>
            <a:r>
              <a:rPr lang="en-US" i="1" dirty="0"/>
              <a:t>Ruling 8</a:t>
            </a:r>
          </a:p>
          <a:p>
            <a:pPr lvl="2"/>
            <a:r>
              <a:rPr lang="en-US" i="1" dirty="0"/>
              <a:t>Showing mercy 8  </a:t>
            </a:r>
          </a:p>
          <a:p>
            <a:endParaRPr lang="en-US" dirty="0"/>
          </a:p>
        </p:txBody>
      </p:sp>
      <p:sp>
        <p:nvSpPr>
          <p:cNvPr id="8" name="TextBox 7">
            <a:extLst>
              <a:ext uri="{FF2B5EF4-FFF2-40B4-BE49-F238E27FC236}">
                <a16:creationId xmlns:a16="http://schemas.microsoft.com/office/drawing/2014/main" id="{F1A475A3-4E38-4FE1-9438-72F4D3972483}"/>
              </a:ext>
            </a:extLst>
          </p:cNvPr>
          <p:cNvSpPr txBox="1"/>
          <p:nvPr/>
        </p:nvSpPr>
        <p:spPr>
          <a:xfrm>
            <a:off x="6776922" y="417719"/>
            <a:ext cx="4496923" cy="5109091"/>
          </a:xfrm>
          <a:prstGeom prst="rect">
            <a:avLst/>
          </a:prstGeom>
          <a:noFill/>
        </p:spPr>
        <p:txBody>
          <a:bodyPr wrap="square" rtlCol="0">
            <a:spAutoFit/>
          </a:bodyPr>
          <a:lstStyle/>
          <a:p>
            <a:r>
              <a:rPr lang="en-US" dirty="0"/>
              <a:t> </a:t>
            </a:r>
          </a:p>
          <a:p>
            <a:r>
              <a:rPr lang="en-US" dirty="0"/>
              <a:t> </a:t>
            </a:r>
            <a:r>
              <a:rPr lang="en-US" sz="2000" b="1" dirty="0">
                <a:solidFill>
                  <a:srgbClr val="70AD47"/>
                </a:solidFill>
              </a:rPr>
              <a:t>IN SERVICE TOWARD ALL MEN   12:9-16</a:t>
            </a:r>
          </a:p>
          <a:p>
            <a:r>
              <a:rPr lang="en-US" b="1" dirty="0"/>
              <a:t>Your Priorities: The Sacrificial Servant. . .</a:t>
            </a:r>
          </a:p>
          <a:p>
            <a:endParaRPr lang="en-US" dirty="0"/>
          </a:p>
          <a:p>
            <a:r>
              <a:rPr lang="en-US" dirty="0"/>
              <a:t>   • Communicates his love with sincerity  9</a:t>
            </a:r>
          </a:p>
          <a:p>
            <a:r>
              <a:rPr lang="en-US" dirty="0"/>
              <a:t>   • Clings to the good 9</a:t>
            </a:r>
          </a:p>
          <a:p>
            <a:r>
              <a:rPr lang="en-US" dirty="0"/>
              <a:t>   • Cares for the brethren 10</a:t>
            </a:r>
          </a:p>
          <a:p>
            <a:r>
              <a:rPr lang="en-US" dirty="0"/>
              <a:t>   • Consecrates his spirit 11</a:t>
            </a:r>
          </a:p>
          <a:p>
            <a:r>
              <a:rPr lang="en-US" dirty="0"/>
              <a:t>   • Continues constant in testing 12</a:t>
            </a:r>
          </a:p>
          <a:p>
            <a:r>
              <a:rPr lang="en-US" dirty="0"/>
              <a:t>   • Considers saints in need 13</a:t>
            </a:r>
          </a:p>
          <a:p>
            <a:r>
              <a:rPr lang="en-US" dirty="0"/>
              <a:t>   • Controls himself in conflict 14</a:t>
            </a:r>
          </a:p>
          <a:p>
            <a:r>
              <a:rPr lang="en-US" dirty="0"/>
              <a:t>   • Commiserates with his companions 15</a:t>
            </a:r>
          </a:p>
          <a:p>
            <a:r>
              <a:rPr lang="en-US" dirty="0"/>
              <a:t>   • Condescends to the commonplace 16</a:t>
            </a:r>
          </a:p>
          <a:p>
            <a:r>
              <a:rPr lang="en-US" dirty="0"/>
              <a:t>   • Constrains his responses 17</a:t>
            </a:r>
          </a:p>
          <a:p>
            <a:r>
              <a:rPr lang="en-US" dirty="0"/>
              <a:t>   • Commends his integrity 17</a:t>
            </a:r>
          </a:p>
          <a:p>
            <a:r>
              <a:rPr lang="en-US" dirty="0"/>
              <a:t>   • Commits to peace 18</a:t>
            </a:r>
          </a:p>
          <a:p>
            <a:r>
              <a:rPr lang="en-US" dirty="0"/>
              <a:t>   • Ceases from anger 19</a:t>
            </a:r>
          </a:p>
          <a:p>
            <a:r>
              <a:rPr lang="en-US" dirty="0"/>
              <a:t>   • Conquers evil with good 20-21</a:t>
            </a:r>
          </a:p>
        </p:txBody>
      </p:sp>
    </p:spTree>
    <p:extLst>
      <p:ext uri="{BB962C8B-B14F-4D97-AF65-F5344CB8AC3E}">
        <p14:creationId xmlns:p14="http://schemas.microsoft.com/office/powerpoint/2010/main" val="97707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3"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Nine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77254" y="982014"/>
            <a:ext cx="6075950" cy="4113947"/>
          </a:xfrm>
          <a:prstGeom prst="rect">
            <a:avLst/>
          </a:prstGeom>
          <a:noFill/>
        </p:spPr>
        <p:txBody>
          <a:bodyPr wrap="square" rtlCol="0">
            <a:spAutoFit/>
          </a:bodyPr>
          <a:lstStyle/>
          <a:p>
            <a:r>
              <a:rPr lang="en-US" sz="2800" b="1" dirty="0"/>
              <a:t>CHAPTER 9 - Whole Chapter Discussion</a:t>
            </a:r>
            <a:endParaRPr lang="en-US" sz="2800" dirty="0"/>
          </a:p>
          <a:p>
            <a:endParaRPr lang="en-US" sz="2800" dirty="0"/>
          </a:p>
          <a:p>
            <a:r>
              <a:rPr lang="en-US" sz="2800" dirty="0"/>
              <a:t>How can some folks be Israel and yet not Israel at the same time? </a:t>
            </a:r>
          </a:p>
          <a:p>
            <a:endParaRPr lang="en-US" sz="2800" dirty="0"/>
          </a:p>
          <a:p>
            <a:endParaRPr lang="en-US" sz="2800" dirty="0"/>
          </a:p>
          <a:p>
            <a:endParaRPr lang="en-US" sz="4400" dirty="0"/>
          </a:p>
          <a:p>
            <a:endParaRPr lang="en-US" sz="3200" baseline="30000" dirty="0"/>
          </a:p>
          <a:p>
            <a:endParaRPr lang="en-US" sz="2800" dirty="0"/>
          </a:p>
        </p:txBody>
      </p:sp>
    </p:spTree>
    <p:extLst>
      <p:ext uri="{BB962C8B-B14F-4D97-AF65-F5344CB8AC3E}">
        <p14:creationId xmlns:p14="http://schemas.microsoft.com/office/powerpoint/2010/main" val="3991287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Ten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77254" y="982014"/>
            <a:ext cx="5960540" cy="4934684"/>
          </a:xfrm>
          <a:prstGeom prst="rect">
            <a:avLst/>
          </a:prstGeom>
          <a:noFill/>
        </p:spPr>
        <p:txBody>
          <a:bodyPr wrap="square" rtlCol="0">
            <a:spAutoFit/>
          </a:bodyPr>
          <a:lstStyle/>
          <a:p>
            <a:r>
              <a:rPr lang="en-US" sz="2000" b="1" dirty="0"/>
              <a:t>CHAPTER 10 - Whole Chapter Discussion</a:t>
            </a:r>
            <a:endParaRPr lang="en-US" sz="2000" dirty="0"/>
          </a:p>
          <a:p>
            <a:endParaRPr lang="en-US" sz="2000" dirty="0"/>
          </a:p>
          <a:p>
            <a:endParaRPr lang="en-US" sz="2000" dirty="0"/>
          </a:p>
          <a:p>
            <a:r>
              <a:rPr lang="en-US" sz="2000" dirty="0"/>
              <a:t>a. Whatever is Paul doing when he addresses this matter about ascending into heaven and descending into the deep and how does it relate to his claim in verse 9?</a:t>
            </a:r>
          </a:p>
          <a:p>
            <a:endParaRPr lang="en-US" sz="2000" dirty="0"/>
          </a:p>
          <a:p>
            <a:endParaRPr lang="en-US" sz="2000" dirty="0"/>
          </a:p>
          <a:p>
            <a:endParaRPr lang="en-US" sz="2000" dirty="0"/>
          </a:p>
          <a:p>
            <a:r>
              <a:rPr lang="en-US" sz="2000" dirty="0"/>
              <a:t>b. Be graciously open to some discussion here: Is Romans 10:9 teaching us that we must make Christ Lord of our life in order to be saved?</a:t>
            </a:r>
          </a:p>
          <a:p>
            <a:endParaRPr lang="en-US" baseline="30000" dirty="0"/>
          </a:p>
          <a:p>
            <a:endParaRPr lang="en-US" sz="3200" baseline="30000" dirty="0"/>
          </a:p>
          <a:p>
            <a:endParaRPr lang="en-US" sz="3200" baseline="30000" dirty="0"/>
          </a:p>
        </p:txBody>
      </p:sp>
    </p:spTree>
    <p:extLst>
      <p:ext uri="{BB962C8B-B14F-4D97-AF65-F5344CB8AC3E}">
        <p14:creationId xmlns:p14="http://schemas.microsoft.com/office/powerpoint/2010/main" val="3465289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Eleven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478014" y="891609"/>
            <a:ext cx="6421367" cy="5283498"/>
          </a:xfrm>
          <a:prstGeom prst="rect">
            <a:avLst/>
          </a:prstGeom>
          <a:noFill/>
        </p:spPr>
        <p:txBody>
          <a:bodyPr wrap="square" rtlCol="0">
            <a:spAutoFit/>
          </a:bodyPr>
          <a:lstStyle/>
          <a:p>
            <a:r>
              <a:rPr lang="en-US" sz="2400" b="1" dirty="0"/>
              <a:t>CHAPTER 11 -</a:t>
            </a:r>
            <a:endParaRPr lang="en-US" sz="2400" dirty="0"/>
          </a:p>
          <a:p>
            <a:endParaRPr lang="en-US" sz="2400" dirty="0"/>
          </a:p>
          <a:p>
            <a:r>
              <a:rPr lang="en-US" sz="2400" dirty="0"/>
              <a:t>a. Be careful here! As we meditate on verse 11:6, how important do you believe it is to balance grace with works? </a:t>
            </a:r>
          </a:p>
          <a:p>
            <a:endParaRPr lang="en-US" sz="2400" dirty="0"/>
          </a:p>
          <a:p>
            <a:r>
              <a:rPr lang="en-US" sz="2400" dirty="0"/>
              <a:t>b. Verses 11:25-27 clearly assert that the blindness which has come in part on Israel is temporary. Based on these verses only, how can we be certain Israel still has a future?</a:t>
            </a:r>
          </a:p>
          <a:p>
            <a:endParaRPr lang="en-US" sz="2400" dirty="0"/>
          </a:p>
          <a:p>
            <a:r>
              <a:rPr lang="en-US" sz="4000" b="1" dirty="0"/>
              <a:t> </a:t>
            </a:r>
            <a:endParaRPr lang="en-US" sz="4000" dirty="0"/>
          </a:p>
          <a:p>
            <a:endParaRPr lang="en-US" sz="3200" baseline="30000" dirty="0"/>
          </a:p>
          <a:p>
            <a:endParaRPr lang="en-US" baseline="30000" dirty="0"/>
          </a:p>
        </p:txBody>
      </p:sp>
    </p:spTree>
    <p:extLst>
      <p:ext uri="{BB962C8B-B14F-4D97-AF65-F5344CB8AC3E}">
        <p14:creationId xmlns:p14="http://schemas.microsoft.com/office/powerpoint/2010/main" val="217743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Twelve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03303" y="1111085"/>
            <a:ext cx="6210300" cy="3354765"/>
          </a:xfrm>
          <a:prstGeom prst="rect">
            <a:avLst/>
          </a:prstGeom>
          <a:noFill/>
        </p:spPr>
        <p:txBody>
          <a:bodyPr wrap="square" rtlCol="0">
            <a:spAutoFit/>
          </a:bodyPr>
          <a:lstStyle/>
          <a:p>
            <a:r>
              <a:rPr lang="en-US" sz="2400" b="1" dirty="0"/>
              <a:t>CHAPTER 12 -</a:t>
            </a:r>
            <a:endParaRPr lang="en-US" sz="2400" dirty="0"/>
          </a:p>
          <a:p>
            <a:endParaRPr lang="en-US" sz="2400" dirty="0"/>
          </a:p>
          <a:p>
            <a:r>
              <a:rPr lang="en-US" sz="2400" dirty="0"/>
              <a:t>According to this passage, what are some ways in which I can present my body as a living sacrifice?</a:t>
            </a:r>
            <a:r>
              <a:rPr lang="en-US" sz="4000" b="1" dirty="0"/>
              <a:t> </a:t>
            </a:r>
            <a:endParaRPr lang="en-US" sz="4000" dirty="0"/>
          </a:p>
          <a:p>
            <a:endParaRPr lang="en-US" sz="5400" baseline="30000" dirty="0"/>
          </a:p>
          <a:p>
            <a:endParaRPr lang="en-US" sz="5400" baseline="30000" dirty="0"/>
          </a:p>
        </p:txBody>
      </p:sp>
    </p:spTree>
    <p:extLst>
      <p:ext uri="{BB962C8B-B14F-4D97-AF65-F5344CB8AC3E}">
        <p14:creationId xmlns:p14="http://schemas.microsoft.com/office/powerpoint/2010/main" val="351722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C1ED-538A-4D15-965E-80B41BFF2017}"/>
              </a:ext>
            </a:extLst>
          </p:cNvPr>
          <p:cNvSpPr>
            <a:spLocks noGrp="1"/>
          </p:cNvSpPr>
          <p:nvPr>
            <p:ph type="title"/>
          </p:nvPr>
        </p:nvSpPr>
        <p:spPr/>
        <p:txBody>
          <a:bodyPr/>
          <a:lstStyle/>
          <a:p>
            <a:r>
              <a:rPr lang="en-US" dirty="0"/>
              <a:t>End July 5</a:t>
            </a:r>
          </a:p>
        </p:txBody>
      </p:sp>
      <p:sp>
        <p:nvSpPr>
          <p:cNvPr id="3" name="Content Placeholder 2">
            <a:extLst>
              <a:ext uri="{FF2B5EF4-FFF2-40B4-BE49-F238E27FC236}">
                <a16:creationId xmlns:a16="http://schemas.microsoft.com/office/drawing/2014/main" id="{9DF059E9-EA71-48B7-BC9F-2D9A651518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22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159023"/>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745036" y="411721"/>
            <a:ext cx="2698214" cy="4743569"/>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691968" y="2952942"/>
              <a:ext cx="1728604" cy="1528176"/>
            </a:xfrm>
            <a:prstGeom prst="rect">
              <a:avLst/>
            </a:prstGeom>
            <a:noFill/>
          </p:spPr>
          <p:txBody>
            <a:bodyPr wrap="square" rtlCol="0">
              <a:normAutofit/>
            </a:bodyPr>
            <a:lstStyle/>
            <a:p>
              <a:pPr algn="ctr"/>
              <a:r>
                <a:rPr lang="en-US" sz="4000" b="1"/>
                <a:t>Chapter 1</a:t>
              </a:r>
              <a:br>
                <a:rPr lang="en-US" sz="1600"/>
              </a:br>
              <a:r>
                <a:rPr lang="en-US" sz="1600"/>
                <a:t>Why God provides the gospel!</a:t>
              </a:r>
            </a:p>
          </p:txBody>
        </p:sp>
      </p:grpSp>
      <p:sp>
        <p:nvSpPr>
          <p:cNvPr id="33" name="Title 1"/>
          <p:cNvSpPr txBox="1">
            <a:spLocks/>
          </p:cNvSpPr>
          <p:nvPr/>
        </p:nvSpPr>
        <p:spPr>
          <a:xfrm>
            <a:off x="5935413" y="279234"/>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3600" b="1">
                <a:solidFill>
                  <a:schemeClr val="accent1">
                    <a:lumMod val="50000"/>
                  </a:schemeClr>
                </a:solidFill>
              </a:rPr>
              <a:t>Chapter Overview </a:t>
            </a:r>
          </a:p>
        </p:txBody>
      </p:sp>
      <p:sp>
        <p:nvSpPr>
          <p:cNvPr id="34" name="Subtitle 2"/>
          <p:cNvSpPr txBox="1">
            <a:spLocks/>
          </p:cNvSpPr>
          <p:nvPr/>
        </p:nvSpPr>
        <p:spPr>
          <a:xfrm>
            <a:off x="6231536" y="2921495"/>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accent1">
                  <a:lumMod val="50000"/>
                </a:schemeClr>
              </a:solidFill>
            </a:endParaRPr>
          </a:p>
          <a:p>
            <a:pPr marL="0" indent="0">
              <a:buNone/>
            </a:pPr>
            <a:endParaRPr lang="en-US">
              <a:solidFill>
                <a:schemeClr val="accent1">
                  <a:lumMod val="50000"/>
                </a:schemeClr>
              </a:solidFill>
            </a:endParaRPr>
          </a:p>
        </p:txBody>
      </p:sp>
      <p:sp>
        <p:nvSpPr>
          <p:cNvPr id="3" name="Rectangle 2">
            <a:extLst>
              <a:ext uri="{FF2B5EF4-FFF2-40B4-BE49-F238E27FC236}">
                <a16:creationId xmlns:a16="http://schemas.microsoft.com/office/drawing/2014/main" id="{CDEC6821-DB79-43D9-9279-3162DE15C855}"/>
              </a:ext>
            </a:extLst>
          </p:cNvPr>
          <p:cNvSpPr/>
          <p:nvPr/>
        </p:nvSpPr>
        <p:spPr>
          <a:xfrm>
            <a:off x="6219893" y="2725481"/>
            <a:ext cx="5820719" cy="2646878"/>
          </a:xfrm>
          <a:prstGeom prst="rect">
            <a:avLst/>
          </a:prstGeom>
        </p:spPr>
        <p:txBody>
          <a:bodyPr wrap="square">
            <a:spAutoFit/>
          </a:bodyPr>
          <a:lstStyle/>
          <a:p>
            <a:r>
              <a:rPr lang="en-US" b="1">
                <a:solidFill>
                  <a:srgbClr val="70AD47"/>
                </a:solidFill>
              </a:rPr>
              <a:t> </a:t>
            </a:r>
            <a:r>
              <a:rPr lang="en-US" sz="2000" b="1">
                <a:solidFill>
                  <a:srgbClr val="70AD47"/>
                </a:solidFill>
              </a:rPr>
              <a:t>THE GOSPEL IS INTRODUCED 1:1-17</a:t>
            </a:r>
            <a:endParaRPr lang="en-US" b="1">
              <a:solidFill>
                <a:srgbClr val="70AD47"/>
              </a:solidFill>
            </a:endParaRPr>
          </a:p>
          <a:p>
            <a:endParaRPr lang="en-US" b="1">
              <a:solidFill>
                <a:srgbClr val="70AD47"/>
              </a:solidFill>
            </a:endParaRPr>
          </a:p>
          <a:p>
            <a:r>
              <a:rPr lang="en-US" b="1">
                <a:solidFill>
                  <a:srgbClr val="70AD47"/>
                </a:solidFill>
              </a:rPr>
              <a:t>     Preliminary Remarks 1-15</a:t>
            </a:r>
          </a:p>
          <a:p>
            <a:r>
              <a:rPr lang="en-US" b="1">
                <a:solidFill>
                  <a:srgbClr val="70AD47"/>
                </a:solidFill>
              </a:rPr>
              <a:t>       </a:t>
            </a:r>
          </a:p>
          <a:p>
            <a:r>
              <a:rPr lang="en-US" b="1">
                <a:solidFill>
                  <a:srgbClr val="70AD47"/>
                </a:solidFill>
              </a:rPr>
              <a:t>     The “Big Statement of Romans” 1:16-17</a:t>
            </a:r>
          </a:p>
          <a:p>
            <a:r>
              <a:rPr lang="en-US" b="1">
                <a:solidFill>
                  <a:srgbClr val="70AD47"/>
                </a:solidFill>
              </a:rPr>
              <a:t> </a:t>
            </a:r>
          </a:p>
          <a:p>
            <a:r>
              <a:rPr lang="en-US" sz="2000" b="1">
                <a:solidFill>
                  <a:srgbClr val="70AD47"/>
                </a:solidFill>
              </a:rPr>
              <a:t>JUSTIFICATION NECESSITATED!   Romans 1:18-32</a:t>
            </a:r>
          </a:p>
          <a:p>
            <a:r>
              <a:rPr lang="en-US" b="1">
                <a:solidFill>
                  <a:srgbClr val="70AD47"/>
                </a:solidFill>
              </a:rPr>
              <a:t> </a:t>
            </a:r>
          </a:p>
          <a:p>
            <a:r>
              <a:rPr lang="en-US" b="1">
                <a:solidFill>
                  <a:srgbClr val="70AD47"/>
                </a:solidFill>
              </a:rPr>
              <a:t>      Why Gentiles are guilty.</a:t>
            </a:r>
          </a:p>
        </p:txBody>
      </p:sp>
    </p:spTree>
    <p:extLst>
      <p:ext uri="{BB962C8B-B14F-4D97-AF65-F5344CB8AC3E}">
        <p14:creationId xmlns:p14="http://schemas.microsoft.com/office/powerpoint/2010/main" val="265147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0F0D14F-F18B-4BD2-8639-FC0D220EBA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2941" y="643466"/>
            <a:ext cx="6629450" cy="55687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2197A49-8488-421A-A40B-27DBFF1AC3CA}"/>
              </a:ext>
            </a:extLst>
          </p:cNvPr>
          <p:cNvSpPr/>
          <p:nvPr/>
        </p:nvSpPr>
        <p:spPr>
          <a:xfrm>
            <a:off x="273132" y="1365347"/>
            <a:ext cx="4322619" cy="3170099"/>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 </a:t>
            </a:r>
          </a:p>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…for letting me be a part of your </a:t>
            </a:r>
          </a:p>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Peek to Peak Romans Overview!</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2286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43"/>
          <p:cNvSpPr/>
          <p:nvPr/>
        </p:nvSpPr>
        <p:spPr>
          <a:xfrm>
            <a:off x="-142374" y="1310846"/>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5758642" y="5382498"/>
            <a:ext cx="4778971" cy="523220"/>
          </a:xfrm>
          <a:prstGeom prst="rect">
            <a:avLst/>
          </a:prstGeom>
          <a:noFill/>
        </p:spPr>
        <p:txBody>
          <a:bodyPr wrap="square" rtlCol="0">
            <a:spAutoFit/>
          </a:bodyPr>
          <a:lstStyle/>
          <a:p>
            <a:pPr algn="ctr"/>
            <a:r>
              <a:rPr lang="en-US" sz="2800" b="1" i="1" dirty="0">
                <a:solidFill>
                  <a:srgbClr val="79B84F"/>
                </a:solidFill>
              </a:rPr>
              <a:t>Chapters 13-16</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644" y="1299401"/>
            <a:ext cx="5698968" cy="379836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Welcome to Romans!</a:t>
            </a:r>
          </a:p>
        </p:txBody>
      </p:sp>
      <p:grpSp>
        <p:nvGrpSpPr>
          <p:cNvPr id="6" name="Group 5"/>
          <p:cNvGrpSpPr/>
          <p:nvPr/>
        </p:nvGrpSpPr>
        <p:grpSpPr>
          <a:xfrm>
            <a:off x="-1042341" y="736014"/>
            <a:ext cx="8131575" cy="3887362"/>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The Righteousness of God and its Application to Man</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9715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45000" fill="hold" nodeType="withEffect">
                                  <p:stCondLst>
                                    <p:cond delay="3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300"/>
                            </p:stCondLst>
                            <p:childTnLst>
                              <p:par>
                                <p:cTn id="10" presetID="10" presetClass="entr" presetSubtype="0"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2" presetClass="entr" presetSubtype="4" decel="6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500" fill="hold"/>
                                        <p:tgtEl>
                                          <p:spTgt spid="11"/>
                                        </p:tgtEl>
                                        <p:attrNameLst>
                                          <p:attrName>ppt_x</p:attrName>
                                        </p:attrNameLst>
                                      </p:cBhvr>
                                      <p:tavLst>
                                        <p:tav tm="0">
                                          <p:val>
                                            <p:strVal val="#ppt_x"/>
                                          </p:val>
                                        </p:tav>
                                        <p:tav tm="100000">
                                          <p:val>
                                            <p:strVal val="#ppt_x"/>
                                          </p:val>
                                        </p:tav>
                                      </p:tavLst>
                                    </p:anim>
                                    <p:anim calcmode="lin" valueType="num">
                                      <p:cBhvr additive="base">
                                        <p:cTn id="16" dur="1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2800"/>
                            </p:stCondLst>
                            <p:childTnLst>
                              <p:par>
                                <p:cTn id="18" presetID="10" presetClass="entr" presetSubtype="0" fill="hold" grpId="0" nodeType="afterEffect">
                                  <p:stCondLst>
                                    <p:cond delay="2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4733355"/>
            <a:ext cx="12192000" cy="2124645"/>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reeform 3"/>
          <p:cNvSpPr/>
          <p:nvPr/>
        </p:nvSpPr>
        <p:spPr>
          <a:xfrm>
            <a:off x="-142374" y="56147"/>
            <a:ext cx="12476747" cy="5642811"/>
          </a:xfrm>
          <a:custGeom>
            <a:avLst/>
            <a:gdLst>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232358 w 11297652"/>
              <a:gd name="connsiteY7" fmla="*/ 2478506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12031 w 11297652"/>
              <a:gd name="connsiteY0" fmla="*/ 3862137 h 4174958"/>
              <a:gd name="connsiteX1" fmla="*/ 3850105 w 11297652"/>
              <a:gd name="connsiteY1" fmla="*/ 3898232 h 4174958"/>
              <a:gd name="connsiteX2" fmla="*/ 6112042 w 11297652"/>
              <a:gd name="connsiteY2" fmla="*/ 2237874 h 4174958"/>
              <a:gd name="connsiteX3" fmla="*/ 9228221 w 11297652"/>
              <a:gd name="connsiteY3" fmla="*/ 2273969 h 4174958"/>
              <a:gd name="connsiteX4" fmla="*/ 11141242 w 11297652"/>
              <a:gd name="connsiteY4" fmla="*/ 0 h 4174958"/>
              <a:gd name="connsiteX5" fmla="*/ 11297652 w 11297652"/>
              <a:gd name="connsiteY5" fmla="*/ 240632 h 4174958"/>
              <a:gd name="connsiteX6" fmla="*/ 9516979 w 11297652"/>
              <a:gd name="connsiteY6" fmla="*/ 2358190 h 4174958"/>
              <a:gd name="connsiteX7" fmla="*/ 6328610 w 11297652"/>
              <a:gd name="connsiteY7" fmla="*/ 2586790 h 4174958"/>
              <a:gd name="connsiteX8" fmla="*/ 4102768 w 11297652"/>
              <a:gd name="connsiteY8" fmla="*/ 4042611 h 4174958"/>
              <a:gd name="connsiteX9" fmla="*/ 0 w 11297652"/>
              <a:gd name="connsiteY9" fmla="*/ 4174958 h 4174958"/>
              <a:gd name="connsiteX10" fmla="*/ 12031 w 11297652"/>
              <a:gd name="connsiteY10" fmla="*/ 3862137 h 4174958"/>
              <a:gd name="connsiteX0" fmla="*/ 360947 w 11646568"/>
              <a:gd name="connsiteY0" fmla="*/ 3862137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360947 w 11646568"/>
              <a:gd name="connsiteY10" fmla="*/ 3862137 h 4355432"/>
              <a:gd name="connsiteX0" fmla="*/ 24063 w 11646568"/>
              <a:gd name="connsiteY0" fmla="*/ 3910263 h 4355432"/>
              <a:gd name="connsiteX1" fmla="*/ 4199021 w 11646568"/>
              <a:gd name="connsiteY1" fmla="*/ 3898232 h 4355432"/>
              <a:gd name="connsiteX2" fmla="*/ 6460958 w 11646568"/>
              <a:gd name="connsiteY2" fmla="*/ 2237874 h 4355432"/>
              <a:gd name="connsiteX3" fmla="*/ 9577137 w 11646568"/>
              <a:gd name="connsiteY3" fmla="*/ 2273969 h 4355432"/>
              <a:gd name="connsiteX4" fmla="*/ 11490158 w 11646568"/>
              <a:gd name="connsiteY4" fmla="*/ 0 h 4355432"/>
              <a:gd name="connsiteX5" fmla="*/ 11646568 w 11646568"/>
              <a:gd name="connsiteY5" fmla="*/ 240632 h 4355432"/>
              <a:gd name="connsiteX6" fmla="*/ 9865895 w 11646568"/>
              <a:gd name="connsiteY6" fmla="*/ 2358190 h 4355432"/>
              <a:gd name="connsiteX7" fmla="*/ 6677526 w 11646568"/>
              <a:gd name="connsiteY7" fmla="*/ 2586790 h 4355432"/>
              <a:gd name="connsiteX8" fmla="*/ 4451684 w 11646568"/>
              <a:gd name="connsiteY8" fmla="*/ 4042611 h 4355432"/>
              <a:gd name="connsiteX9" fmla="*/ 0 w 11646568"/>
              <a:gd name="connsiteY9" fmla="*/ 4355432 h 4355432"/>
              <a:gd name="connsiteX10" fmla="*/ 24063 w 11646568"/>
              <a:gd name="connsiteY10" fmla="*/ 3910263 h 4355432"/>
              <a:gd name="connsiteX0" fmla="*/ 24063 w 12392526"/>
              <a:gd name="connsiteY0" fmla="*/ 3910263 h 4355432"/>
              <a:gd name="connsiteX1" fmla="*/ 4199021 w 12392526"/>
              <a:gd name="connsiteY1" fmla="*/ 3898232 h 4355432"/>
              <a:gd name="connsiteX2" fmla="*/ 6460958 w 12392526"/>
              <a:gd name="connsiteY2" fmla="*/ 2237874 h 4355432"/>
              <a:gd name="connsiteX3" fmla="*/ 9577137 w 12392526"/>
              <a:gd name="connsiteY3" fmla="*/ 2273969 h 4355432"/>
              <a:gd name="connsiteX4" fmla="*/ 11490158 w 12392526"/>
              <a:gd name="connsiteY4" fmla="*/ 0 h 4355432"/>
              <a:gd name="connsiteX5" fmla="*/ 12392526 w 12392526"/>
              <a:gd name="connsiteY5" fmla="*/ 60158 h 4355432"/>
              <a:gd name="connsiteX6" fmla="*/ 9865895 w 12392526"/>
              <a:gd name="connsiteY6" fmla="*/ 2358190 h 4355432"/>
              <a:gd name="connsiteX7" fmla="*/ 6677526 w 12392526"/>
              <a:gd name="connsiteY7" fmla="*/ 2586790 h 4355432"/>
              <a:gd name="connsiteX8" fmla="*/ 4451684 w 12392526"/>
              <a:gd name="connsiteY8" fmla="*/ 4042611 h 4355432"/>
              <a:gd name="connsiteX9" fmla="*/ 0 w 12392526"/>
              <a:gd name="connsiteY9" fmla="*/ 4355432 h 4355432"/>
              <a:gd name="connsiteX10" fmla="*/ 24063 w 12392526"/>
              <a:gd name="connsiteY10" fmla="*/ 3910263 h 4355432"/>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92526 w 12392527"/>
              <a:gd name="connsiteY5" fmla="*/ 385010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577137 w 12392527"/>
              <a:gd name="connsiteY3" fmla="*/ 2598821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460958 w 12392527"/>
              <a:gd name="connsiteY2" fmla="*/ 2562726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677526 w 12392527"/>
              <a:gd name="connsiteY7" fmla="*/ 2911642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4680284"/>
              <a:gd name="connsiteX1" fmla="*/ 4199021 w 12392527"/>
              <a:gd name="connsiteY1" fmla="*/ 4223084 h 4680284"/>
              <a:gd name="connsiteX2" fmla="*/ 6316579 w 12392527"/>
              <a:gd name="connsiteY2" fmla="*/ 1937084 h 4680284"/>
              <a:gd name="connsiteX3" fmla="*/ 9853863 w 12392527"/>
              <a:gd name="connsiteY3" fmla="*/ 2382252 h 4680284"/>
              <a:gd name="connsiteX4" fmla="*/ 12392527 w 12392527"/>
              <a:gd name="connsiteY4" fmla="*/ 0 h 4680284"/>
              <a:gd name="connsiteX5" fmla="*/ 12332368 w 12392527"/>
              <a:gd name="connsiteY5" fmla="*/ 421105 h 4680284"/>
              <a:gd name="connsiteX6" fmla="*/ 9865895 w 12392527"/>
              <a:gd name="connsiteY6" fmla="*/ 2683042 h 4680284"/>
              <a:gd name="connsiteX7" fmla="*/ 6472989 w 12392527"/>
              <a:gd name="connsiteY7" fmla="*/ 2370221 h 4680284"/>
              <a:gd name="connsiteX8" fmla="*/ 4451684 w 12392527"/>
              <a:gd name="connsiteY8" fmla="*/ 4367463 h 4680284"/>
              <a:gd name="connsiteX9" fmla="*/ 0 w 12392527"/>
              <a:gd name="connsiteY9" fmla="*/ 4680284 h 4680284"/>
              <a:gd name="connsiteX10" fmla="*/ 24063 w 12392527"/>
              <a:gd name="connsiteY10" fmla="*/ 4235115 h 4680284"/>
              <a:gd name="connsiteX0" fmla="*/ 24063 w 12392527"/>
              <a:gd name="connsiteY0" fmla="*/ 4235115 h 5152897"/>
              <a:gd name="connsiteX1" fmla="*/ 4199021 w 12392527"/>
              <a:gd name="connsiteY1" fmla="*/ 42230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16579 w 12392527"/>
              <a:gd name="connsiteY2" fmla="*/ 1937084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865895 w 12392527"/>
              <a:gd name="connsiteY6" fmla="*/ 2683042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152897"/>
              <a:gd name="connsiteX1" fmla="*/ 4355432 w 12392527"/>
              <a:gd name="connsiteY1" fmla="*/ 4680284 h 5152897"/>
              <a:gd name="connsiteX2" fmla="*/ 6340642 w 12392527"/>
              <a:gd name="connsiteY2" fmla="*/ 2129589 h 5152897"/>
              <a:gd name="connsiteX3" fmla="*/ 9853863 w 12392527"/>
              <a:gd name="connsiteY3" fmla="*/ 2382252 h 5152897"/>
              <a:gd name="connsiteX4" fmla="*/ 12392527 w 12392527"/>
              <a:gd name="connsiteY4" fmla="*/ 0 h 5152897"/>
              <a:gd name="connsiteX5" fmla="*/ 12332368 w 12392527"/>
              <a:gd name="connsiteY5" fmla="*/ 421105 h 5152897"/>
              <a:gd name="connsiteX6" fmla="*/ 9914021 w 12392527"/>
              <a:gd name="connsiteY6" fmla="*/ 2574758 h 5152897"/>
              <a:gd name="connsiteX7" fmla="*/ 6472989 w 12392527"/>
              <a:gd name="connsiteY7" fmla="*/ 2370221 h 5152897"/>
              <a:gd name="connsiteX8" fmla="*/ 4535905 w 12392527"/>
              <a:gd name="connsiteY8" fmla="*/ 5053263 h 5152897"/>
              <a:gd name="connsiteX9" fmla="*/ 0 w 12392527"/>
              <a:gd name="connsiteY9" fmla="*/ 4680284 h 5152897"/>
              <a:gd name="connsiteX10" fmla="*/ 24063 w 12392527"/>
              <a:gd name="connsiteY10" fmla="*/ 4235115 h 5152897"/>
              <a:gd name="connsiteX0" fmla="*/ 24063 w 12392527"/>
              <a:gd name="connsiteY0" fmla="*/ 4235115 h 5227160"/>
              <a:gd name="connsiteX1" fmla="*/ 4355432 w 12392527"/>
              <a:gd name="connsiteY1" fmla="*/ 4680284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24063 w 12392527"/>
              <a:gd name="connsiteY0" fmla="*/ 4235115 h 5227160"/>
              <a:gd name="connsiteX1" fmla="*/ 4259180 w 12392527"/>
              <a:gd name="connsiteY1" fmla="*/ 4836695 h 5227160"/>
              <a:gd name="connsiteX2" fmla="*/ 6340642 w 12392527"/>
              <a:gd name="connsiteY2" fmla="*/ 2129589 h 5227160"/>
              <a:gd name="connsiteX3" fmla="*/ 9853863 w 12392527"/>
              <a:gd name="connsiteY3" fmla="*/ 2382252 h 5227160"/>
              <a:gd name="connsiteX4" fmla="*/ 12392527 w 12392527"/>
              <a:gd name="connsiteY4" fmla="*/ 0 h 5227160"/>
              <a:gd name="connsiteX5" fmla="*/ 12332368 w 12392527"/>
              <a:gd name="connsiteY5" fmla="*/ 421105 h 5227160"/>
              <a:gd name="connsiteX6" fmla="*/ 9914021 w 12392527"/>
              <a:gd name="connsiteY6" fmla="*/ 2574758 h 5227160"/>
              <a:gd name="connsiteX7" fmla="*/ 6472989 w 12392527"/>
              <a:gd name="connsiteY7" fmla="*/ 2370221 h 5227160"/>
              <a:gd name="connsiteX8" fmla="*/ 4535905 w 12392527"/>
              <a:gd name="connsiteY8" fmla="*/ 5053263 h 5227160"/>
              <a:gd name="connsiteX9" fmla="*/ 0 w 12392527"/>
              <a:gd name="connsiteY9" fmla="*/ 4680284 h 5227160"/>
              <a:gd name="connsiteX10" fmla="*/ 24063 w 12392527"/>
              <a:gd name="connsiteY10" fmla="*/ 4235115 h 5227160"/>
              <a:gd name="connsiteX0" fmla="*/ 0 w 12440654"/>
              <a:gd name="connsiteY0" fmla="*/ 3922294 h 5227160"/>
              <a:gd name="connsiteX1" fmla="*/ 4307307 w 12440654"/>
              <a:gd name="connsiteY1" fmla="*/ 4836695 h 5227160"/>
              <a:gd name="connsiteX2" fmla="*/ 6388769 w 12440654"/>
              <a:gd name="connsiteY2" fmla="*/ 2129589 h 5227160"/>
              <a:gd name="connsiteX3" fmla="*/ 9901990 w 12440654"/>
              <a:gd name="connsiteY3" fmla="*/ 2382252 h 5227160"/>
              <a:gd name="connsiteX4" fmla="*/ 12440654 w 12440654"/>
              <a:gd name="connsiteY4" fmla="*/ 0 h 5227160"/>
              <a:gd name="connsiteX5" fmla="*/ 12380495 w 12440654"/>
              <a:gd name="connsiteY5" fmla="*/ 421105 h 5227160"/>
              <a:gd name="connsiteX6" fmla="*/ 9962148 w 12440654"/>
              <a:gd name="connsiteY6" fmla="*/ 2574758 h 5227160"/>
              <a:gd name="connsiteX7" fmla="*/ 6521116 w 12440654"/>
              <a:gd name="connsiteY7" fmla="*/ 2370221 h 5227160"/>
              <a:gd name="connsiteX8" fmla="*/ 4584032 w 12440654"/>
              <a:gd name="connsiteY8" fmla="*/ 5053263 h 5227160"/>
              <a:gd name="connsiteX9" fmla="*/ 48127 w 12440654"/>
              <a:gd name="connsiteY9" fmla="*/ 4680284 h 5227160"/>
              <a:gd name="connsiteX10" fmla="*/ 0 w 12440654"/>
              <a:gd name="connsiteY10" fmla="*/ 3922294 h 5227160"/>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62148 w 12440654"/>
              <a:gd name="connsiteY6" fmla="*/ 2574758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388769 w 12440654"/>
              <a:gd name="connsiteY2" fmla="*/ 2129589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440654"/>
              <a:gd name="connsiteY0" fmla="*/ 3922294 h 5168587"/>
              <a:gd name="connsiteX1" fmla="*/ 4307307 w 12440654"/>
              <a:gd name="connsiteY1" fmla="*/ 4836695 h 5168587"/>
              <a:gd name="connsiteX2" fmla="*/ 6448927 w 12440654"/>
              <a:gd name="connsiteY2" fmla="*/ 2189747 h 5168587"/>
              <a:gd name="connsiteX3" fmla="*/ 9901990 w 12440654"/>
              <a:gd name="connsiteY3" fmla="*/ 2382252 h 5168587"/>
              <a:gd name="connsiteX4" fmla="*/ 12440654 w 12440654"/>
              <a:gd name="connsiteY4" fmla="*/ 0 h 5168587"/>
              <a:gd name="connsiteX5" fmla="*/ 12380495 w 12440654"/>
              <a:gd name="connsiteY5" fmla="*/ 421105 h 5168587"/>
              <a:gd name="connsiteX6" fmla="*/ 9998243 w 12440654"/>
              <a:gd name="connsiteY6" fmla="*/ 2502569 h 5168587"/>
              <a:gd name="connsiteX7" fmla="*/ 6521116 w 12440654"/>
              <a:gd name="connsiteY7" fmla="*/ 2370221 h 5168587"/>
              <a:gd name="connsiteX8" fmla="*/ 4584032 w 12440654"/>
              <a:gd name="connsiteY8" fmla="*/ 5053263 h 5168587"/>
              <a:gd name="connsiteX9" fmla="*/ 36095 w 12440654"/>
              <a:gd name="connsiteY9" fmla="*/ 4776537 h 5168587"/>
              <a:gd name="connsiteX10" fmla="*/ 0 w 12440654"/>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922294 h 5168587"/>
              <a:gd name="connsiteX1" fmla="*/ 4307307 w 12512842"/>
              <a:gd name="connsiteY1" fmla="*/ 4836695 h 5168587"/>
              <a:gd name="connsiteX2" fmla="*/ 6448927 w 12512842"/>
              <a:gd name="connsiteY2" fmla="*/ 2189747 h 5168587"/>
              <a:gd name="connsiteX3" fmla="*/ 9901990 w 12512842"/>
              <a:gd name="connsiteY3" fmla="*/ 2382252 h 5168587"/>
              <a:gd name="connsiteX4" fmla="*/ 12440654 w 12512842"/>
              <a:gd name="connsiteY4" fmla="*/ 0 h 5168587"/>
              <a:gd name="connsiteX5" fmla="*/ 12512842 w 12512842"/>
              <a:gd name="connsiteY5" fmla="*/ 216568 h 5168587"/>
              <a:gd name="connsiteX6" fmla="*/ 9998243 w 12512842"/>
              <a:gd name="connsiteY6" fmla="*/ 2502569 h 5168587"/>
              <a:gd name="connsiteX7" fmla="*/ 6521116 w 12512842"/>
              <a:gd name="connsiteY7" fmla="*/ 2370221 h 5168587"/>
              <a:gd name="connsiteX8" fmla="*/ 4584032 w 12512842"/>
              <a:gd name="connsiteY8" fmla="*/ 5053263 h 5168587"/>
              <a:gd name="connsiteX9" fmla="*/ 36095 w 12512842"/>
              <a:gd name="connsiteY9" fmla="*/ 4776537 h 5168587"/>
              <a:gd name="connsiteX10" fmla="*/ 0 w 12512842"/>
              <a:gd name="connsiteY10" fmla="*/ 3922294 h 5168587"/>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07307 w 12512842"/>
              <a:gd name="connsiteY1" fmla="*/ 4788569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5120461"/>
              <a:gd name="connsiteX1" fmla="*/ 4379496 w 12512842"/>
              <a:gd name="connsiteY1" fmla="*/ 4114801 h 5120461"/>
              <a:gd name="connsiteX2" fmla="*/ 6448927 w 12512842"/>
              <a:gd name="connsiteY2" fmla="*/ 2141621 h 5120461"/>
              <a:gd name="connsiteX3" fmla="*/ 9901990 w 12512842"/>
              <a:gd name="connsiteY3" fmla="*/ 2334126 h 5120461"/>
              <a:gd name="connsiteX4" fmla="*/ 12464717 w 12512842"/>
              <a:gd name="connsiteY4" fmla="*/ 0 h 5120461"/>
              <a:gd name="connsiteX5" fmla="*/ 12512842 w 12512842"/>
              <a:gd name="connsiteY5" fmla="*/ 168442 h 5120461"/>
              <a:gd name="connsiteX6" fmla="*/ 9998243 w 12512842"/>
              <a:gd name="connsiteY6" fmla="*/ 2454443 h 5120461"/>
              <a:gd name="connsiteX7" fmla="*/ 6521116 w 12512842"/>
              <a:gd name="connsiteY7" fmla="*/ 2322095 h 5120461"/>
              <a:gd name="connsiteX8" fmla="*/ 4584032 w 12512842"/>
              <a:gd name="connsiteY8" fmla="*/ 5005137 h 5120461"/>
              <a:gd name="connsiteX9" fmla="*/ 36095 w 12512842"/>
              <a:gd name="connsiteY9" fmla="*/ 4728411 h 5120461"/>
              <a:gd name="connsiteX10" fmla="*/ 0 w 12512842"/>
              <a:gd name="connsiteY10" fmla="*/ 3874168 h 5120461"/>
              <a:gd name="connsiteX0" fmla="*/ 0 w 12512842"/>
              <a:gd name="connsiteY0" fmla="*/ 3874168 h 4770393"/>
              <a:gd name="connsiteX1" fmla="*/ 4379496 w 12512842"/>
              <a:gd name="connsiteY1" fmla="*/ 4114801 h 4770393"/>
              <a:gd name="connsiteX2" fmla="*/ 6448927 w 12512842"/>
              <a:gd name="connsiteY2" fmla="*/ 2141621 h 4770393"/>
              <a:gd name="connsiteX3" fmla="*/ 9901990 w 12512842"/>
              <a:gd name="connsiteY3" fmla="*/ 2334126 h 4770393"/>
              <a:gd name="connsiteX4" fmla="*/ 12464717 w 12512842"/>
              <a:gd name="connsiteY4" fmla="*/ 0 h 4770393"/>
              <a:gd name="connsiteX5" fmla="*/ 12512842 w 12512842"/>
              <a:gd name="connsiteY5" fmla="*/ 168442 h 4770393"/>
              <a:gd name="connsiteX6" fmla="*/ 9998243 w 12512842"/>
              <a:gd name="connsiteY6" fmla="*/ 2454443 h 4770393"/>
              <a:gd name="connsiteX7" fmla="*/ 6521116 w 12512842"/>
              <a:gd name="connsiteY7" fmla="*/ 2322095 h 4770393"/>
              <a:gd name="connsiteX8" fmla="*/ 4547938 w 12512842"/>
              <a:gd name="connsiteY8" fmla="*/ 4572000 h 4770393"/>
              <a:gd name="connsiteX9" fmla="*/ 36095 w 12512842"/>
              <a:gd name="connsiteY9" fmla="*/ 4728411 h 4770393"/>
              <a:gd name="connsiteX10" fmla="*/ 0 w 12512842"/>
              <a:gd name="connsiteY10" fmla="*/ 3874168 h 4770393"/>
              <a:gd name="connsiteX0" fmla="*/ 0 w 12512842"/>
              <a:gd name="connsiteY0" fmla="*/ 3874168 h 5642811"/>
              <a:gd name="connsiteX1" fmla="*/ 4379496 w 12512842"/>
              <a:gd name="connsiteY1" fmla="*/ 4114801 h 5642811"/>
              <a:gd name="connsiteX2" fmla="*/ 6448927 w 12512842"/>
              <a:gd name="connsiteY2" fmla="*/ 2141621 h 5642811"/>
              <a:gd name="connsiteX3" fmla="*/ 9901990 w 12512842"/>
              <a:gd name="connsiteY3" fmla="*/ 2334126 h 5642811"/>
              <a:gd name="connsiteX4" fmla="*/ 12464717 w 12512842"/>
              <a:gd name="connsiteY4" fmla="*/ 0 h 5642811"/>
              <a:gd name="connsiteX5" fmla="*/ 12512842 w 12512842"/>
              <a:gd name="connsiteY5" fmla="*/ 168442 h 5642811"/>
              <a:gd name="connsiteX6" fmla="*/ 9998243 w 12512842"/>
              <a:gd name="connsiteY6" fmla="*/ 2454443 h 5642811"/>
              <a:gd name="connsiteX7" fmla="*/ 6521116 w 12512842"/>
              <a:gd name="connsiteY7" fmla="*/ 2322095 h 5642811"/>
              <a:gd name="connsiteX8" fmla="*/ 4547938 w 12512842"/>
              <a:gd name="connsiteY8" fmla="*/ 4572000 h 5642811"/>
              <a:gd name="connsiteX9" fmla="*/ 36095 w 12512842"/>
              <a:gd name="connsiteY9" fmla="*/ 5642811 h 5642811"/>
              <a:gd name="connsiteX10" fmla="*/ 0 w 12512842"/>
              <a:gd name="connsiteY10" fmla="*/ 3874168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85021 w 12476747"/>
              <a:gd name="connsiteY7" fmla="*/ 2322095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865895 w 12476747"/>
              <a:gd name="connsiteY3" fmla="*/ 2334126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62148 w 12476747"/>
              <a:gd name="connsiteY6" fmla="*/ 2454443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2428622 w 12476747"/>
              <a:gd name="connsiteY4" fmla="*/ 0 h 5642811"/>
              <a:gd name="connsiteX5" fmla="*/ 12476747 w 12476747"/>
              <a:gd name="connsiteY5" fmla="*/ 168442 h 5642811"/>
              <a:gd name="connsiteX6" fmla="*/ 9938085 w 12476747"/>
              <a:gd name="connsiteY6" fmla="*/ 2286001 h 5642811"/>
              <a:gd name="connsiteX7" fmla="*/ 6497052 w 12476747"/>
              <a:gd name="connsiteY7" fmla="*/ 2442411 h 5642811"/>
              <a:gd name="connsiteX8" fmla="*/ 4511843 w 12476747"/>
              <a:gd name="connsiteY8" fmla="*/ 4572000 h 5642811"/>
              <a:gd name="connsiteX9" fmla="*/ 0 w 12476747"/>
              <a:gd name="connsiteY9" fmla="*/ 5642811 h 5642811"/>
              <a:gd name="connsiteX10" fmla="*/ 12032 w 12476747"/>
              <a:gd name="connsiteY10"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9938085 w 12476747"/>
              <a:gd name="connsiteY7" fmla="*/ 2286001 h 5642811"/>
              <a:gd name="connsiteX8" fmla="*/ 6497052 w 12476747"/>
              <a:gd name="connsiteY8" fmla="*/ 2442411 h 5642811"/>
              <a:gd name="connsiteX9" fmla="*/ 4511843 w 12476747"/>
              <a:gd name="connsiteY9" fmla="*/ 4572000 h 5642811"/>
              <a:gd name="connsiteX10" fmla="*/ 0 w 12476747"/>
              <a:gd name="connsiteY10" fmla="*/ 5642811 h 5642811"/>
              <a:gd name="connsiteX11" fmla="*/ 12032 w 12476747"/>
              <a:gd name="connsiteY11"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807901 w 12476747"/>
              <a:gd name="connsiteY4" fmla="*/ 636580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891029 w 12476747"/>
              <a:gd name="connsiteY7" fmla="*/ 7612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 name="connsiteX0" fmla="*/ 12032 w 12476747"/>
              <a:gd name="connsiteY0" fmla="*/ 4523873 h 5642811"/>
              <a:gd name="connsiteX1" fmla="*/ 4343401 w 12476747"/>
              <a:gd name="connsiteY1" fmla="*/ 4114801 h 5642811"/>
              <a:gd name="connsiteX2" fmla="*/ 6412832 w 12476747"/>
              <a:gd name="connsiteY2" fmla="*/ 2141621 h 5642811"/>
              <a:gd name="connsiteX3" fmla="*/ 9793706 w 12476747"/>
              <a:gd name="connsiteY3" fmla="*/ 2069431 h 5642811"/>
              <a:gd name="connsiteX4" fmla="*/ 11752483 w 12476747"/>
              <a:gd name="connsiteY4" fmla="*/ 345635 h 5642811"/>
              <a:gd name="connsiteX5" fmla="*/ 12428622 w 12476747"/>
              <a:gd name="connsiteY5" fmla="*/ 0 h 5642811"/>
              <a:gd name="connsiteX6" fmla="*/ 12476747 w 12476747"/>
              <a:gd name="connsiteY6" fmla="*/ 168442 h 5642811"/>
              <a:gd name="connsiteX7" fmla="*/ 11794048 w 12476747"/>
              <a:gd name="connsiteY7" fmla="*/ 456471 h 5642811"/>
              <a:gd name="connsiteX8" fmla="*/ 9938085 w 12476747"/>
              <a:gd name="connsiteY8" fmla="*/ 2286001 h 5642811"/>
              <a:gd name="connsiteX9" fmla="*/ 6497052 w 12476747"/>
              <a:gd name="connsiteY9" fmla="*/ 2442411 h 5642811"/>
              <a:gd name="connsiteX10" fmla="*/ 4511843 w 12476747"/>
              <a:gd name="connsiteY10" fmla="*/ 4572000 h 5642811"/>
              <a:gd name="connsiteX11" fmla="*/ 0 w 12476747"/>
              <a:gd name="connsiteY11" fmla="*/ 5642811 h 5642811"/>
              <a:gd name="connsiteX12" fmla="*/ 12032 w 12476747"/>
              <a:gd name="connsiteY12" fmla="*/ 4523873 h 564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76747" h="5642811">
                <a:moveTo>
                  <a:pt x="12032" y="4523873"/>
                </a:moveTo>
                <a:cubicBezTo>
                  <a:pt x="653716" y="4477752"/>
                  <a:pt x="3276601" y="4511843"/>
                  <a:pt x="4343401" y="4114801"/>
                </a:cubicBezTo>
                <a:cubicBezTo>
                  <a:pt x="5410201" y="3717759"/>
                  <a:pt x="5504448" y="2482516"/>
                  <a:pt x="6412832" y="2141621"/>
                </a:cubicBezTo>
                <a:cubicBezTo>
                  <a:pt x="7321216" y="1800726"/>
                  <a:pt x="8894528" y="2320271"/>
                  <a:pt x="9793706" y="2069431"/>
                </a:cubicBezTo>
                <a:cubicBezTo>
                  <a:pt x="10692884" y="1818591"/>
                  <a:pt x="11313330" y="690540"/>
                  <a:pt x="11752483" y="345635"/>
                </a:cubicBezTo>
                <a:cubicBezTo>
                  <a:pt x="12191636" y="730"/>
                  <a:pt x="12317148" y="78023"/>
                  <a:pt x="12428622" y="0"/>
                </a:cubicBezTo>
                <a:cubicBezTo>
                  <a:pt x="12428622" y="128337"/>
                  <a:pt x="12476747" y="40105"/>
                  <a:pt x="12476747" y="168442"/>
                </a:cubicBezTo>
                <a:cubicBezTo>
                  <a:pt x="12387148" y="295320"/>
                  <a:pt x="12217158" y="103545"/>
                  <a:pt x="11794048" y="456471"/>
                </a:cubicBezTo>
                <a:cubicBezTo>
                  <a:pt x="11370938" y="809397"/>
                  <a:pt x="10820918" y="1955011"/>
                  <a:pt x="9938085" y="2286001"/>
                </a:cubicBezTo>
                <a:cubicBezTo>
                  <a:pt x="9055252" y="2616991"/>
                  <a:pt x="7401426" y="2061411"/>
                  <a:pt x="6497052" y="2442411"/>
                </a:cubicBezTo>
                <a:cubicBezTo>
                  <a:pt x="5592678" y="2823411"/>
                  <a:pt x="5594685" y="4038600"/>
                  <a:pt x="4511843" y="4572000"/>
                </a:cubicBezTo>
                <a:cubicBezTo>
                  <a:pt x="3429001" y="5105400"/>
                  <a:pt x="1483895" y="5538537"/>
                  <a:pt x="0" y="5642811"/>
                </a:cubicBezTo>
                <a:lnTo>
                  <a:pt x="12032" y="452387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1" name="TextBox 20"/>
          <p:cNvSpPr txBox="1"/>
          <p:nvPr/>
        </p:nvSpPr>
        <p:spPr>
          <a:xfrm>
            <a:off x="702886" y="272085"/>
            <a:ext cx="3483219" cy="1107996"/>
          </a:xfrm>
          <a:prstGeom prst="rect">
            <a:avLst/>
          </a:prstGeom>
          <a:noFill/>
        </p:spPr>
        <p:txBody>
          <a:bodyPr wrap="square" rtlCol="0">
            <a:spAutoFit/>
          </a:bodyPr>
          <a:lstStyle/>
          <a:p>
            <a:r>
              <a:rPr lang="en-US" sz="2400" b="1">
                <a:solidFill>
                  <a:srgbClr val="70AD47"/>
                </a:solidFill>
                <a:latin typeface="Calibri Light" panose="020F0302020204030204"/>
              </a:rPr>
              <a:t>Justification &amp; Righteousness</a:t>
            </a:r>
          </a:p>
          <a:p>
            <a:endParaRPr lang="en-US">
              <a:solidFill>
                <a:srgbClr val="70AD47"/>
              </a:solidFill>
            </a:endParaRPr>
          </a:p>
        </p:txBody>
      </p:sp>
      <p:grpSp>
        <p:nvGrpSpPr>
          <p:cNvPr id="22" name="Group 21"/>
          <p:cNvGrpSpPr/>
          <p:nvPr/>
        </p:nvGrpSpPr>
        <p:grpSpPr>
          <a:xfrm rot="16200000">
            <a:off x="6212957" y="4686780"/>
            <a:ext cx="1178004" cy="2070978"/>
            <a:chOff x="2680417" y="340131"/>
            <a:chExt cx="1772630" cy="3116355"/>
          </a:xfrm>
        </p:grpSpPr>
        <p:sp>
          <p:nvSpPr>
            <p:cNvPr id="23"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4"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p:nvPr/>
        </p:nvGrpSpPr>
        <p:grpSpPr>
          <a:xfrm>
            <a:off x="503157" y="1567847"/>
            <a:ext cx="2106226" cy="3702830"/>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 name="TextBox 4"/>
            <p:cNvSpPr txBox="1"/>
            <p:nvPr/>
          </p:nvSpPr>
          <p:spPr>
            <a:xfrm>
              <a:off x="691968" y="2952942"/>
              <a:ext cx="1728604" cy="892552"/>
            </a:xfrm>
            <a:prstGeom prst="rect">
              <a:avLst/>
            </a:prstGeom>
            <a:noFill/>
          </p:spPr>
          <p:txBody>
            <a:bodyPr wrap="square" rtlCol="0">
              <a:spAutoFit/>
            </a:bodyPr>
            <a:lstStyle/>
            <a:p>
              <a:r>
                <a:rPr lang="en-US" sz="1600" b="1"/>
                <a:t> I. THE GOSPEL PRESENTED</a:t>
              </a:r>
              <a:br>
                <a:rPr lang="en-US" sz="1600"/>
              </a:br>
              <a:r>
                <a:rPr lang="en-US" sz="2000" b="1" i="1" baseline="30000"/>
                <a:t>1:1-17</a:t>
              </a:r>
              <a:endParaRPr lang="en-US" sz="1600" b="1"/>
            </a:p>
          </p:txBody>
        </p:sp>
      </p:grpSp>
      <p:grpSp>
        <p:nvGrpSpPr>
          <p:cNvPr id="9" name="Group 8"/>
          <p:cNvGrpSpPr/>
          <p:nvPr/>
        </p:nvGrpSpPr>
        <p:grpSpPr>
          <a:xfrm>
            <a:off x="2221361" y="4721930"/>
            <a:ext cx="2822746" cy="1605621"/>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0" name="TextBox 49"/>
            <p:cNvSpPr txBox="1"/>
            <p:nvPr/>
          </p:nvSpPr>
          <p:spPr>
            <a:xfrm>
              <a:off x="1579494" y="5056802"/>
              <a:ext cx="1557951" cy="1000274"/>
            </a:xfrm>
            <a:prstGeom prst="rect">
              <a:avLst/>
            </a:prstGeom>
            <a:noFill/>
          </p:spPr>
          <p:txBody>
            <a:bodyPr wrap="square" rtlCol="0">
              <a:spAutoFit/>
            </a:bodyPr>
            <a:lstStyle/>
            <a:p>
              <a:r>
                <a:rPr lang="en-US" sz="1600" b="1"/>
                <a:t> II. JUSTIFICATION NECESSITATED </a:t>
              </a:r>
              <a:r>
                <a:rPr lang="en-US" sz="1000"/>
                <a:t> </a:t>
              </a:r>
              <a:r>
                <a:rPr lang="en-US" sz="1100" b="1"/>
                <a:t>1:18-3:20</a:t>
              </a:r>
              <a:endParaRPr lang="en-US" sz="1600" b="1"/>
            </a:p>
          </p:txBody>
        </p:sp>
      </p:grpSp>
      <p:grpSp>
        <p:nvGrpSpPr>
          <p:cNvPr id="10" name="Group 9"/>
          <p:cNvGrpSpPr/>
          <p:nvPr/>
        </p:nvGrpSpPr>
        <p:grpSpPr>
          <a:xfrm>
            <a:off x="3494024" y="1822988"/>
            <a:ext cx="1760552" cy="2768986"/>
            <a:chOff x="3821966" y="1436600"/>
            <a:chExt cx="1760552" cy="2768986"/>
          </a:xfrm>
        </p:grpSpPr>
        <p:grpSp>
          <p:nvGrpSpPr>
            <p:cNvPr id="29" name="Group 28"/>
            <p:cNvGrpSpPr/>
            <p:nvPr/>
          </p:nvGrpSpPr>
          <p:grpSpPr>
            <a:xfrm rot="1039162" flipH="1">
              <a:off x="3821966" y="1436600"/>
              <a:ext cx="1760552" cy="2768986"/>
              <a:chOff x="2680417" y="340131"/>
              <a:chExt cx="1772630" cy="3116355"/>
            </a:xfrm>
          </p:grpSpPr>
          <p:sp>
            <p:nvSpPr>
              <p:cNvPr id="30"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1" name="TextBox 50"/>
            <p:cNvSpPr txBox="1"/>
            <p:nvPr/>
          </p:nvSpPr>
          <p:spPr>
            <a:xfrm>
              <a:off x="3982844" y="2508164"/>
              <a:ext cx="1448728" cy="1323439"/>
            </a:xfrm>
            <a:prstGeom prst="rect">
              <a:avLst/>
            </a:prstGeom>
            <a:noFill/>
          </p:spPr>
          <p:txBody>
            <a:bodyPr wrap="square" rtlCol="0">
              <a:spAutoFit/>
            </a:bodyPr>
            <a:lstStyle/>
            <a:p>
              <a:r>
                <a:rPr lang="en-US" sz="1600" b="1" dirty="0"/>
                <a:t>III. JUSTIFICATION PROVIDED  </a:t>
              </a:r>
              <a:r>
                <a:rPr lang="en-US" sz="1400" b="1" dirty="0"/>
                <a:t>3:21-5:21</a:t>
              </a:r>
            </a:p>
            <a:p>
              <a:endParaRPr lang="en-US" sz="1600" dirty="0"/>
            </a:p>
          </p:txBody>
        </p:sp>
      </p:grpSp>
      <p:grpSp>
        <p:nvGrpSpPr>
          <p:cNvPr id="11" name="Group 10"/>
          <p:cNvGrpSpPr/>
          <p:nvPr/>
        </p:nvGrpSpPr>
        <p:grpSpPr>
          <a:xfrm rot="1170638">
            <a:off x="5630980" y="2456750"/>
            <a:ext cx="2822746" cy="1605621"/>
            <a:chOff x="5150837" y="2931600"/>
            <a:chExt cx="2822746" cy="1605621"/>
          </a:xfrm>
        </p:grpSpPr>
        <p:grpSp>
          <p:nvGrpSpPr>
            <p:cNvPr id="32" name="Group 31"/>
            <p:cNvGrpSpPr/>
            <p:nvPr/>
          </p:nvGrpSpPr>
          <p:grpSpPr>
            <a:xfrm rot="5049889">
              <a:off x="5759399" y="2323038"/>
              <a:ext cx="1605621" cy="2822746"/>
              <a:chOff x="2680417" y="340131"/>
              <a:chExt cx="1772630" cy="3116355"/>
            </a:xfrm>
          </p:grpSpPr>
          <p:sp>
            <p:nvSpPr>
              <p:cNvPr id="34"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2" name="TextBox 51"/>
            <p:cNvSpPr txBox="1"/>
            <p:nvPr/>
          </p:nvSpPr>
          <p:spPr>
            <a:xfrm rot="20429362">
              <a:off x="5834467" y="3154975"/>
              <a:ext cx="1502302" cy="1077218"/>
            </a:xfrm>
            <a:prstGeom prst="rect">
              <a:avLst/>
            </a:prstGeom>
            <a:noFill/>
          </p:spPr>
          <p:txBody>
            <a:bodyPr wrap="square" rtlCol="0">
              <a:spAutoFit/>
            </a:bodyPr>
            <a:lstStyle/>
            <a:p>
              <a:r>
                <a:rPr lang="en-US" sz="1600" b="1"/>
                <a:t>IV. JUSTIFICATION EXTENDED </a:t>
              </a:r>
            </a:p>
            <a:p>
              <a:r>
                <a:rPr lang="en-US" sz="1600" b="1"/>
                <a:t> 6:1-8:39</a:t>
              </a:r>
              <a:endParaRPr lang="en-US" sz="1600"/>
            </a:p>
          </p:txBody>
        </p:sp>
      </p:grpSp>
      <p:grpSp>
        <p:nvGrpSpPr>
          <p:cNvPr id="15" name="Group 14"/>
          <p:cNvGrpSpPr/>
          <p:nvPr/>
        </p:nvGrpSpPr>
        <p:grpSpPr>
          <a:xfrm>
            <a:off x="8960872" y="1984967"/>
            <a:ext cx="2482735" cy="1589346"/>
            <a:chOff x="7877083" y="2207996"/>
            <a:chExt cx="2118900" cy="1356433"/>
          </a:xfrm>
        </p:grpSpPr>
        <p:grpSp>
          <p:nvGrpSpPr>
            <p:cNvPr id="39" name="Group 38"/>
            <p:cNvGrpSpPr/>
            <p:nvPr/>
          </p:nvGrpSpPr>
          <p:grpSpPr>
            <a:xfrm rot="6956110" flipH="1">
              <a:off x="8258316" y="1826763"/>
              <a:ext cx="1356433" cy="2118900"/>
              <a:chOff x="2680417" y="313196"/>
              <a:chExt cx="1800178" cy="3143290"/>
            </a:xfrm>
          </p:grpSpPr>
          <p:sp>
            <p:nvSpPr>
              <p:cNvPr id="40" name="Freeform 9"/>
              <p:cNvSpPr>
                <a:spLocks/>
              </p:cNvSpPr>
              <p:nvPr/>
            </p:nvSpPr>
            <p:spPr bwMode="auto">
              <a:xfrm>
                <a:off x="2707965" y="313196"/>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4" name="TextBox 53"/>
            <p:cNvSpPr txBox="1"/>
            <p:nvPr/>
          </p:nvSpPr>
          <p:spPr>
            <a:xfrm>
              <a:off x="8372500" y="2452763"/>
              <a:ext cx="1237491" cy="919356"/>
            </a:xfrm>
            <a:prstGeom prst="rect">
              <a:avLst/>
            </a:prstGeom>
            <a:noFill/>
          </p:spPr>
          <p:txBody>
            <a:bodyPr wrap="square" rtlCol="0">
              <a:spAutoFit/>
            </a:bodyPr>
            <a:lstStyle/>
            <a:p>
              <a:r>
                <a:rPr lang="en-US" sz="1600" b="1" dirty="0"/>
                <a:t>VI. JUSTIFICATION EXPERIENCED  </a:t>
              </a:r>
              <a:r>
                <a:rPr lang="en-US" sz="1400" b="1" dirty="0"/>
                <a:t>12:1-16:27</a:t>
              </a:r>
              <a:endParaRPr lang="en-US" sz="1600" dirty="0"/>
            </a:p>
          </p:txBody>
        </p:sp>
      </p:grpSp>
      <p:grpSp>
        <p:nvGrpSpPr>
          <p:cNvPr id="14" name="Group 13"/>
          <p:cNvGrpSpPr/>
          <p:nvPr/>
        </p:nvGrpSpPr>
        <p:grpSpPr>
          <a:xfrm>
            <a:off x="7010214" y="534676"/>
            <a:ext cx="2500049" cy="185459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TextBox 52"/>
            <p:cNvSpPr txBox="1"/>
            <p:nvPr/>
          </p:nvSpPr>
          <p:spPr>
            <a:xfrm>
              <a:off x="6979103" y="1007877"/>
              <a:ext cx="1909326" cy="717733"/>
            </a:xfrm>
            <a:prstGeom prst="rect">
              <a:avLst/>
            </a:prstGeom>
            <a:noFill/>
          </p:spPr>
          <p:txBody>
            <a:bodyPr wrap="square" rtlCol="0">
              <a:spAutoFit/>
            </a:bodyPr>
            <a:lstStyle/>
            <a:p>
              <a:pPr marL="400050" indent="-400050">
                <a:buAutoNum type="romanUcPeriod" startAt="5"/>
              </a:pPr>
              <a:r>
                <a:rPr lang="en-US" sz="1600" b="1"/>
                <a:t>JUSTIFICATION DEFENDED</a:t>
              </a:r>
              <a:br>
                <a:rPr lang="en-US" sz="1600" b="1"/>
              </a:br>
              <a:r>
                <a:rPr lang="en-US" sz="1600" b="1"/>
                <a:t>9:1-11:36</a:t>
              </a:r>
              <a:endParaRPr lang="en-US" sz="1600"/>
            </a:p>
          </p:txBody>
        </p:sp>
      </p:grpSp>
      <p:pic>
        <p:nvPicPr>
          <p:cNvPr id="57" name="Picture 56">
            <a:extLst>
              <a:ext uri="{FF2B5EF4-FFF2-40B4-BE49-F238E27FC236}">
                <a16:creationId xmlns:a16="http://schemas.microsoft.com/office/drawing/2014/main" id="{894BBE3D-1476-4B5B-A82B-B21038042D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62177" y="5294363"/>
            <a:ext cx="885521" cy="885521"/>
          </a:xfrm>
          <a:prstGeom prst="rect">
            <a:avLst/>
          </a:prstGeom>
        </p:spPr>
      </p:pic>
      <p:sp>
        <p:nvSpPr>
          <p:cNvPr id="55" name="Title 1"/>
          <p:cNvSpPr txBox="1">
            <a:spLocks/>
          </p:cNvSpPr>
          <p:nvPr/>
        </p:nvSpPr>
        <p:spPr>
          <a:xfrm>
            <a:off x="8047889" y="5058316"/>
            <a:ext cx="3783893" cy="66241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dirty="0">
                <a:solidFill>
                  <a:schemeClr val="bg1"/>
                </a:solidFill>
              </a:rPr>
              <a:t>Major Divisions</a:t>
            </a:r>
          </a:p>
        </p:txBody>
      </p:sp>
      <p:sp>
        <p:nvSpPr>
          <p:cNvPr id="58" name="Subtitle 2"/>
          <p:cNvSpPr txBox="1">
            <a:spLocks/>
          </p:cNvSpPr>
          <p:nvPr/>
        </p:nvSpPr>
        <p:spPr>
          <a:xfrm>
            <a:off x="8047888" y="5638666"/>
            <a:ext cx="3771364" cy="791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chemeClr val="bg1"/>
                </a:solidFill>
              </a:rPr>
              <a:t>Romans outlined thematically.</a:t>
            </a:r>
          </a:p>
        </p:txBody>
      </p:sp>
      <p:sp>
        <p:nvSpPr>
          <p:cNvPr id="2" name="Rectangle 1">
            <a:extLst>
              <a:ext uri="{FF2B5EF4-FFF2-40B4-BE49-F238E27FC236}">
                <a16:creationId xmlns:a16="http://schemas.microsoft.com/office/drawing/2014/main" id="{1FCD4489-03EB-43C6-AFD4-C9049B3F270E}"/>
              </a:ext>
            </a:extLst>
          </p:cNvPr>
          <p:cNvSpPr/>
          <p:nvPr/>
        </p:nvSpPr>
        <p:spPr>
          <a:xfrm>
            <a:off x="3524435" y="1242874"/>
            <a:ext cx="4021447" cy="3197074"/>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nvGrpSpPr>
          <p:cNvPr id="18" name="Group 17">
            <a:extLst>
              <a:ext uri="{FF2B5EF4-FFF2-40B4-BE49-F238E27FC236}">
                <a16:creationId xmlns:a16="http://schemas.microsoft.com/office/drawing/2014/main" id="{08356677-8C88-4E5E-B761-6A57A2211635}"/>
              </a:ext>
            </a:extLst>
          </p:cNvPr>
          <p:cNvGrpSpPr/>
          <p:nvPr/>
        </p:nvGrpSpPr>
        <p:grpSpPr>
          <a:xfrm rot="464661">
            <a:off x="9418366" y="227893"/>
            <a:ext cx="2494965" cy="4159777"/>
            <a:chOff x="3346883" y="1182478"/>
            <a:chExt cx="4092605" cy="2807328"/>
          </a:xfrm>
        </p:grpSpPr>
        <p:sp>
          <p:nvSpPr>
            <p:cNvPr id="3" name="Rectangle 2">
              <a:extLst>
                <a:ext uri="{FF2B5EF4-FFF2-40B4-BE49-F238E27FC236}">
                  <a16:creationId xmlns:a16="http://schemas.microsoft.com/office/drawing/2014/main" id="{0F06CCF1-C236-43E3-9387-E3FEF72482E7}"/>
                </a:ext>
              </a:extLst>
            </p:cNvPr>
            <p:cNvSpPr/>
            <p:nvPr/>
          </p:nvSpPr>
          <p:spPr>
            <a:xfrm rot="10648462">
              <a:off x="3346883" y="1182478"/>
              <a:ext cx="4092605" cy="2807328"/>
            </a:xfrm>
            <a:prstGeom prst="rect">
              <a:avLst/>
            </a:prstGeom>
            <a:gradFill>
              <a:gsLst>
                <a:gs pos="0">
                  <a:schemeClr val="accent1">
                    <a:lumMod val="5000"/>
                    <a:lumOff val="95000"/>
                    <a:alpha val="2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4594E8-A9E7-4EB2-BB2C-1E101A4C8F93}"/>
                </a:ext>
              </a:extLst>
            </p:cNvPr>
            <p:cNvSpPr txBox="1"/>
            <p:nvPr/>
          </p:nvSpPr>
          <p:spPr>
            <a:xfrm rot="21434339">
              <a:off x="3399928" y="1564266"/>
              <a:ext cx="3853654" cy="2097877"/>
            </a:xfrm>
            <a:prstGeom prst="rect">
              <a:avLst/>
            </a:prstGeom>
            <a:noFill/>
          </p:spPr>
          <p:txBody>
            <a:bodyPr wrap="square" rtlCol="0">
              <a:spAutoFit/>
            </a:bodyPr>
            <a:lstStyle/>
            <a:p>
              <a:pPr algn="ctr"/>
              <a:r>
                <a:rPr lang="en-US" sz="2400" dirty="0"/>
                <a:t>Our chapter by chapter overview covers this area.</a:t>
              </a:r>
            </a:p>
            <a:p>
              <a:pPr algn="ctr"/>
              <a:endParaRPr lang="en-US" sz="1200" i="1" dirty="0"/>
            </a:p>
            <a:p>
              <a:pPr algn="ctr"/>
              <a:r>
                <a:rPr lang="en-US" sz="2800" i="1" dirty="0"/>
                <a:t>Thirteen</a:t>
              </a:r>
            </a:p>
            <a:p>
              <a:pPr algn="ctr"/>
              <a:r>
                <a:rPr lang="en-US" sz="2800" i="1" dirty="0"/>
                <a:t>Fourteen</a:t>
              </a:r>
            </a:p>
            <a:p>
              <a:pPr algn="ctr"/>
              <a:r>
                <a:rPr lang="en-US" sz="2800" i="1" dirty="0"/>
                <a:t>Fifteen</a:t>
              </a:r>
            </a:p>
            <a:p>
              <a:pPr algn="ctr"/>
              <a:r>
                <a:rPr lang="en-US" sz="2800" i="1" dirty="0"/>
                <a:t>Sixteen</a:t>
              </a:r>
            </a:p>
          </p:txBody>
        </p:sp>
      </p:grpSp>
    </p:spTree>
    <p:extLst>
      <p:ext uri="{BB962C8B-B14F-4D97-AF65-F5344CB8AC3E}">
        <p14:creationId xmlns:p14="http://schemas.microsoft.com/office/powerpoint/2010/main" val="296323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3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10" presetClass="entr" presetSubtype="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par>
                          <p:cTn id="13" fill="hold">
                            <p:stCondLst>
                              <p:cond delay="13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800"/>
                                        <p:tgtEl>
                                          <p:spTgt spid="4"/>
                                        </p:tgtEl>
                                      </p:cBhvr>
                                    </p:animEffect>
                                  </p:childTnLst>
                                </p:cTn>
                              </p:par>
                            </p:childTnLst>
                          </p:cTn>
                        </p:par>
                        <p:par>
                          <p:cTn id="17" fill="hold">
                            <p:stCondLst>
                              <p:cond delay="21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1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6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1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6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159023"/>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8" name="Group 7"/>
          <p:cNvGrpSpPr/>
          <p:nvPr/>
        </p:nvGrpSpPr>
        <p:grpSpPr>
          <a:xfrm>
            <a:off x="745036" y="411721"/>
            <a:ext cx="2698214" cy="4743569"/>
            <a:chOff x="503157" y="1567847"/>
            <a:chExt cx="2106226"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691968" y="2952942"/>
              <a:ext cx="1728604" cy="1528176"/>
            </a:xfrm>
            <a:prstGeom prst="rect">
              <a:avLst/>
            </a:prstGeom>
            <a:noFill/>
          </p:spPr>
          <p:txBody>
            <a:bodyPr wrap="square" rtlCol="0">
              <a:normAutofit/>
            </a:bodyPr>
            <a:lstStyle/>
            <a:p>
              <a:pPr algn="ctr"/>
              <a:r>
                <a:rPr lang="en-US" sz="4000" b="1" dirty="0"/>
                <a:t>Chapter 13</a:t>
              </a:r>
              <a:br>
                <a:rPr lang="en-US" sz="1600" dirty="0"/>
              </a:br>
              <a:r>
                <a:rPr lang="en-US" sz="1600" b="1" dirty="0"/>
                <a:t>God’s Loving Servants</a:t>
              </a:r>
              <a:endParaRPr lang="en-US" sz="1600" dirty="0"/>
            </a:p>
          </p:txBody>
        </p:sp>
      </p:grpSp>
      <p:grpSp>
        <p:nvGrpSpPr>
          <p:cNvPr id="9" name="Group 8"/>
          <p:cNvGrpSpPr/>
          <p:nvPr/>
        </p:nvGrpSpPr>
        <p:grpSpPr>
          <a:xfrm>
            <a:off x="3201370" y="4457038"/>
            <a:ext cx="3723036" cy="2117720"/>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500790" y="4931402"/>
              <a:ext cx="1419376" cy="1137807"/>
            </a:xfrm>
            <a:prstGeom prst="rect">
              <a:avLst/>
            </a:prstGeom>
            <a:noFill/>
          </p:spPr>
          <p:txBody>
            <a:bodyPr wrap="square" rtlCol="0">
              <a:normAutofit fontScale="92500" lnSpcReduction="20000"/>
            </a:bodyPr>
            <a:lstStyle/>
            <a:p>
              <a:pPr algn="ctr"/>
              <a:r>
                <a:rPr lang="en-US" sz="4000" b="1" dirty="0"/>
                <a:t>Chapter 14</a:t>
              </a:r>
              <a:br>
                <a:rPr lang="en-US" sz="1600" dirty="0"/>
              </a:br>
              <a:r>
                <a:rPr lang="en-US" sz="1600" b="1" dirty="0"/>
                <a:t>God’s Nurturing Servants</a:t>
              </a:r>
              <a:endParaRPr lang="en-US" sz="1600" dirty="0"/>
            </a:p>
          </p:txBody>
        </p:sp>
      </p:grpSp>
      <p:grpSp>
        <p:nvGrpSpPr>
          <p:cNvPr id="18" name="Group 17"/>
          <p:cNvGrpSpPr/>
          <p:nvPr/>
        </p:nvGrpSpPr>
        <p:grpSpPr>
          <a:xfrm rot="2311603">
            <a:off x="8554014" y="1492294"/>
            <a:ext cx="3505015" cy="2151325"/>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19288397">
              <a:off x="10911532" y="1038368"/>
              <a:ext cx="1286636" cy="698265"/>
            </a:xfrm>
            <a:prstGeom prst="rect">
              <a:avLst/>
            </a:prstGeom>
            <a:noFill/>
          </p:spPr>
          <p:txBody>
            <a:bodyPr wrap="square" rtlCol="0">
              <a:normAutofit/>
            </a:bodyPr>
            <a:lstStyle/>
            <a:p>
              <a:pPr algn="ctr"/>
              <a:r>
                <a:rPr lang="en-US" sz="4000" b="1" dirty="0"/>
                <a:t>Chapter 16</a:t>
              </a:r>
              <a:br>
                <a:rPr lang="en-US" sz="1600" dirty="0"/>
              </a:br>
              <a:r>
                <a:rPr lang="en-US" sz="1600" b="1" dirty="0"/>
                <a:t>God’s Contagious</a:t>
              </a:r>
            </a:p>
            <a:p>
              <a:pPr algn="ctr"/>
              <a:r>
                <a:rPr lang="en-US" sz="1600" b="1" dirty="0"/>
                <a:t>Servants</a:t>
              </a:r>
              <a:endParaRPr lang="en-US" sz="1600" dirty="0"/>
            </a:p>
            <a:p>
              <a:pPr algn="ctr"/>
              <a:endParaRPr lang="en-US" sz="1600" dirty="0"/>
            </a:p>
          </p:txBody>
        </p:sp>
      </p:grpSp>
      <p:grpSp>
        <p:nvGrpSpPr>
          <p:cNvPr id="14" name="Group 13"/>
          <p:cNvGrpSpPr/>
          <p:nvPr/>
        </p:nvGrpSpPr>
        <p:grpSpPr>
          <a:xfrm>
            <a:off x="5176584" y="384963"/>
            <a:ext cx="4128470" cy="264516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6" y="1000615"/>
              <a:ext cx="1404531" cy="1004683"/>
            </a:xfrm>
            <a:prstGeom prst="rect">
              <a:avLst/>
            </a:prstGeom>
            <a:noFill/>
          </p:spPr>
          <p:txBody>
            <a:bodyPr wrap="square" rtlCol="0">
              <a:normAutofit lnSpcReduction="10000"/>
            </a:bodyPr>
            <a:lstStyle/>
            <a:p>
              <a:pPr algn="ctr"/>
              <a:r>
                <a:rPr lang="en-US" sz="4000" b="1" dirty="0"/>
                <a:t>Chapter 15</a:t>
              </a:r>
              <a:br>
                <a:rPr lang="en-US" sz="1600" dirty="0"/>
              </a:br>
              <a:r>
                <a:rPr lang="en-US" sz="1600" b="1" dirty="0"/>
                <a:t>God’s Leading </a:t>
              </a:r>
            </a:p>
            <a:p>
              <a:pPr algn="ctr"/>
              <a:r>
                <a:rPr lang="en-US" sz="1600" b="1" dirty="0"/>
                <a:t>Servants</a:t>
              </a:r>
              <a:endParaRPr lang="en-US" sz="1600" dirty="0"/>
            </a:p>
          </p:txBody>
        </p:sp>
      </p:grpSp>
      <p:sp>
        <p:nvSpPr>
          <p:cNvPr id="33" name="Title 1"/>
          <p:cNvSpPr txBox="1">
            <a:spLocks/>
          </p:cNvSpPr>
          <p:nvPr/>
        </p:nvSpPr>
        <p:spPr>
          <a:xfrm>
            <a:off x="6096000" y="3729949"/>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Romans </a:t>
            </a:r>
          </a:p>
        </p:txBody>
      </p:sp>
      <p:sp>
        <p:nvSpPr>
          <p:cNvPr id="34" name="Subtitle 2"/>
          <p:cNvSpPr txBox="1">
            <a:spLocks/>
          </p:cNvSpPr>
          <p:nvPr/>
        </p:nvSpPr>
        <p:spPr>
          <a:xfrm>
            <a:off x="6276115" y="4649213"/>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lumMod val="50000"/>
                  </a:schemeClr>
                </a:solidFill>
              </a:rPr>
              <a:t>Overview of Romans 13-16</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418628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4">
                                            <p:txEl>
                                              <p:pRg st="0" end="0"/>
                                            </p:txEl>
                                          </p:spTgt>
                                        </p:tgtEl>
                                        <p:attrNameLst>
                                          <p:attrName>style.visibility</p:attrName>
                                        </p:attrNameLst>
                                      </p:cBhvr>
                                      <p:to>
                                        <p:strVal val="visible"/>
                                      </p:to>
                                    </p:set>
                                    <p:animEffect transition="in" filter="fade">
                                      <p:cBhvr>
                                        <p:cTn id="34"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615766"/>
            <a:ext cx="12192000" cy="3668937"/>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284690" y="-615766"/>
            <a:ext cx="2167528" cy="3537261"/>
            <a:chOff x="493560" y="1567847"/>
            <a:chExt cx="2115823" cy="3702830"/>
          </a:xfrm>
        </p:grpSpPr>
        <p:grpSp>
          <p:nvGrpSpPr>
            <p:cNvPr id="16" name="Group 15"/>
            <p:cNvGrpSpPr/>
            <p:nvPr/>
          </p:nvGrpSpPr>
          <p:grpSpPr>
            <a:xfrm rot="1256051">
              <a:off x="503157" y="1567847"/>
              <a:ext cx="2106226" cy="3702830"/>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 name="TextBox 4"/>
            <p:cNvSpPr txBox="1"/>
            <p:nvPr/>
          </p:nvSpPr>
          <p:spPr>
            <a:xfrm>
              <a:off x="493560" y="2952942"/>
              <a:ext cx="1927012" cy="1801715"/>
            </a:xfrm>
            <a:prstGeom prst="rect">
              <a:avLst/>
            </a:prstGeom>
            <a:noFill/>
          </p:spPr>
          <p:txBody>
            <a:bodyPr wrap="square" rtlCol="0">
              <a:normAutofit lnSpcReduction="10000"/>
            </a:bodyPr>
            <a:lstStyle/>
            <a:p>
              <a:pPr algn="ctr"/>
              <a:r>
                <a:rPr lang="en-US" sz="4000" b="1" dirty="0"/>
                <a:t>Chapter 13</a:t>
              </a:r>
              <a:br>
                <a:rPr lang="en-US" sz="1600" dirty="0"/>
              </a:br>
              <a:r>
                <a:rPr lang="en-US" b="1" dirty="0"/>
                <a:t>God’s Loving Servants</a:t>
              </a:r>
            </a:p>
          </p:txBody>
        </p:sp>
      </p:grpSp>
      <p:sp>
        <p:nvSpPr>
          <p:cNvPr id="33" name="Title 1"/>
          <p:cNvSpPr txBox="1">
            <a:spLocks/>
          </p:cNvSpPr>
          <p:nvPr/>
        </p:nvSpPr>
        <p:spPr>
          <a:xfrm>
            <a:off x="2603606" y="89453"/>
            <a:ext cx="4471902" cy="839535"/>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2800" b="1" dirty="0">
                <a:solidFill>
                  <a:schemeClr val="accent1">
                    <a:lumMod val="50000"/>
                  </a:schemeClr>
                </a:solidFill>
              </a:rPr>
              <a:t>Chapter Overview </a:t>
            </a:r>
          </a:p>
        </p:txBody>
      </p:sp>
      <p:sp>
        <p:nvSpPr>
          <p:cNvPr id="34" name="Subtitle 2"/>
          <p:cNvSpPr txBox="1">
            <a:spLocks/>
          </p:cNvSpPr>
          <p:nvPr/>
        </p:nvSpPr>
        <p:spPr>
          <a:xfrm>
            <a:off x="6231536" y="2921495"/>
            <a:ext cx="5809076" cy="444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chemeClr val="accent1">
                  <a:lumMod val="50000"/>
                </a:schemeClr>
              </a:solidFill>
            </a:endParaRPr>
          </a:p>
          <a:p>
            <a:pPr marL="0" indent="0">
              <a:buNone/>
            </a:pPr>
            <a:endParaRPr lang="en-US">
              <a:solidFill>
                <a:schemeClr val="accent1">
                  <a:lumMod val="50000"/>
                </a:schemeClr>
              </a:solidFill>
            </a:endParaRPr>
          </a:p>
        </p:txBody>
      </p:sp>
      <p:sp>
        <p:nvSpPr>
          <p:cNvPr id="3" name="Rectangle 2">
            <a:extLst>
              <a:ext uri="{FF2B5EF4-FFF2-40B4-BE49-F238E27FC236}">
                <a16:creationId xmlns:a16="http://schemas.microsoft.com/office/drawing/2014/main" id="{CDEC6821-DB79-43D9-9279-3162DE15C855}"/>
              </a:ext>
            </a:extLst>
          </p:cNvPr>
          <p:cNvSpPr/>
          <p:nvPr/>
        </p:nvSpPr>
        <p:spPr>
          <a:xfrm>
            <a:off x="6096000" y="386731"/>
            <a:ext cx="6138676" cy="6198620"/>
          </a:xfrm>
          <a:prstGeom prst="rect">
            <a:avLst/>
          </a:prstGeom>
        </p:spPr>
        <p:txBody>
          <a:bodyPr wrap="square">
            <a:spAutoFit/>
          </a:bodyPr>
          <a:lstStyle/>
          <a:p>
            <a:pPr>
              <a:lnSpc>
                <a:spcPct val="90000"/>
              </a:lnSpc>
              <a:spcBef>
                <a:spcPts val="1000"/>
              </a:spcBef>
            </a:pPr>
            <a:r>
              <a:rPr lang="en-US" sz="3600" b="1" dirty="0">
                <a:solidFill>
                  <a:srgbClr val="70AD47"/>
                </a:solidFill>
              </a:rPr>
              <a:t>GOD’S LOVING SERVANTS  13:1-14</a:t>
            </a:r>
          </a:p>
          <a:p>
            <a:r>
              <a:rPr lang="en-US" sz="3200" baseline="30000" dirty="0"/>
              <a:t>            </a:t>
            </a:r>
          </a:p>
          <a:p>
            <a:endParaRPr lang="en-US" sz="3200" b="1" baseline="30000" dirty="0"/>
          </a:p>
          <a:p>
            <a:r>
              <a:rPr lang="en-US" sz="3200" b="1" baseline="30000" dirty="0"/>
              <a:t> 1. Submitting to Authority  13:1-7</a:t>
            </a:r>
          </a:p>
          <a:p>
            <a:r>
              <a:rPr lang="en-US" sz="3200" baseline="30000" dirty="0"/>
              <a:t>     a. Authority Delegated 1-2</a:t>
            </a:r>
          </a:p>
          <a:p>
            <a:r>
              <a:rPr lang="en-US" sz="3200" baseline="30000" dirty="0"/>
              <a:t>     b. Authority Defended 3-4</a:t>
            </a:r>
          </a:p>
          <a:p>
            <a:r>
              <a:rPr lang="en-US" sz="3200" baseline="30000" dirty="0"/>
              <a:t>     c. Authority Demanded 5-7</a:t>
            </a:r>
          </a:p>
          <a:p>
            <a:r>
              <a:rPr lang="en-US" sz="3200" baseline="30000" dirty="0"/>
              <a:t>  </a:t>
            </a:r>
          </a:p>
          <a:p>
            <a:r>
              <a:rPr lang="en-US" sz="3200" b="1" baseline="30000" dirty="0"/>
              <a:t>2. Settling Our Debt of Love 13: 8-10</a:t>
            </a:r>
          </a:p>
          <a:p>
            <a:r>
              <a:rPr lang="en-US" sz="3200" baseline="30000" dirty="0"/>
              <a:t>     a. Love Effects the Law</a:t>
            </a:r>
          </a:p>
          <a:p>
            <a:r>
              <a:rPr lang="en-US" sz="3200" baseline="30000" dirty="0"/>
              <a:t>     b. Love Elevates our Neighbor</a:t>
            </a:r>
          </a:p>
          <a:p>
            <a:endParaRPr lang="en-US" sz="3200" baseline="30000" dirty="0"/>
          </a:p>
          <a:p>
            <a:r>
              <a:rPr lang="en-US" sz="3200" b="1" baseline="30000" dirty="0"/>
              <a:t>3. Sensing the Urgency of the Hour  13:11-14</a:t>
            </a:r>
          </a:p>
          <a:p>
            <a:r>
              <a:rPr lang="en-US" sz="3200" baseline="30000" dirty="0"/>
              <a:t>      a. It is High Time 11a</a:t>
            </a:r>
          </a:p>
          <a:p>
            <a:r>
              <a:rPr lang="en-US" sz="3200" baseline="30000" dirty="0"/>
              <a:t>      b. It is the End Time 11b</a:t>
            </a:r>
          </a:p>
          <a:p>
            <a:r>
              <a:rPr lang="en-US" sz="3200" baseline="30000" dirty="0"/>
              <a:t>      c. It is Daytime 12-14</a:t>
            </a:r>
          </a:p>
          <a:p>
            <a:endParaRPr lang="en-US" baseline="30000" dirty="0"/>
          </a:p>
        </p:txBody>
      </p:sp>
    </p:spTree>
    <p:extLst>
      <p:ext uri="{BB962C8B-B14F-4D97-AF65-F5344CB8AC3E}">
        <p14:creationId xmlns:p14="http://schemas.microsoft.com/office/powerpoint/2010/main" val="28537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build="p"/>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8742736">
            <a:off x="1323782" y="426877"/>
            <a:ext cx="11955363" cy="3904631"/>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9" name="Group 8"/>
          <p:cNvGrpSpPr/>
          <p:nvPr/>
        </p:nvGrpSpPr>
        <p:grpSpPr>
          <a:xfrm rot="21446047">
            <a:off x="7245879" y="-68494"/>
            <a:ext cx="3223422" cy="1495183"/>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741243" y="5049946"/>
              <a:ext cx="1419376" cy="1137807"/>
            </a:xfrm>
            <a:prstGeom prst="rect">
              <a:avLst/>
            </a:prstGeom>
            <a:noFill/>
          </p:spPr>
          <p:txBody>
            <a:bodyPr wrap="square" rtlCol="0">
              <a:normAutofit fontScale="70000" lnSpcReduction="20000"/>
            </a:bodyPr>
            <a:lstStyle/>
            <a:p>
              <a:pPr algn="ctr"/>
              <a:r>
                <a:rPr lang="en-US" sz="4000" b="1" dirty="0"/>
                <a:t>Chapter 14</a:t>
              </a:r>
              <a:br>
                <a:rPr lang="en-US" sz="1600" dirty="0"/>
              </a:br>
              <a:r>
                <a:rPr lang="en-US" sz="1600" b="1" dirty="0"/>
                <a:t>God’s Nurturing Servants</a:t>
              </a:r>
              <a:endParaRPr lang="en-US" sz="1600" dirty="0"/>
            </a:p>
          </p:txBody>
        </p:sp>
      </p:grpSp>
      <p:sp>
        <p:nvSpPr>
          <p:cNvPr id="33" name="Title 1"/>
          <p:cNvSpPr txBox="1">
            <a:spLocks/>
          </p:cNvSpPr>
          <p:nvPr/>
        </p:nvSpPr>
        <p:spPr>
          <a:xfrm>
            <a:off x="734282" y="716470"/>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pic>
        <p:nvPicPr>
          <p:cNvPr id="6" name="Picture 5">
            <a:extLst>
              <a:ext uri="{FF2B5EF4-FFF2-40B4-BE49-F238E27FC236}">
                <a16:creationId xmlns:a16="http://schemas.microsoft.com/office/drawing/2014/main" id="{97D2D8E3-C26E-4C47-8618-CD9345F2747B}"/>
              </a:ext>
            </a:extLst>
          </p:cNvPr>
          <p:cNvPicPr>
            <a:picLocks noChangeAspect="1"/>
          </p:cNvPicPr>
          <p:nvPr/>
        </p:nvPicPr>
        <p:blipFill>
          <a:blip r:embed="rId2"/>
          <a:stretch>
            <a:fillRect/>
          </a:stretch>
        </p:blipFill>
        <p:spPr>
          <a:xfrm>
            <a:off x="4219966" y="-98093"/>
            <a:ext cx="3006663" cy="711156"/>
          </a:xfrm>
          <a:prstGeom prst="rect">
            <a:avLst/>
          </a:prstGeom>
        </p:spPr>
      </p:pic>
      <p:sp>
        <p:nvSpPr>
          <p:cNvPr id="2" name="TextBox 1">
            <a:extLst>
              <a:ext uri="{FF2B5EF4-FFF2-40B4-BE49-F238E27FC236}">
                <a16:creationId xmlns:a16="http://schemas.microsoft.com/office/drawing/2014/main" id="{901B91C5-7F82-4B59-A13F-DC86B72890B2}"/>
              </a:ext>
            </a:extLst>
          </p:cNvPr>
          <p:cNvSpPr txBox="1"/>
          <p:nvPr/>
        </p:nvSpPr>
        <p:spPr>
          <a:xfrm>
            <a:off x="486605" y="456247"/>
            <a:ext cx="6260520" cy="6401753"/>
          </a:xfrm>
          <a:prstGeom prst="rect">
            <a:avLst/>
          </a:prstGeom>
          <a:noFill/>
        </p:spPr>
        <p:txBody>
          <a:bodyPr wrap="square" rtlCol="0">
            <a:spAutoFit/>
          </a:bodyPr>
          <a:lstStyle/>
          <a:p>
            <a:r>
              <a:rPr lang="en-US" baseline="30000" dirty="0"/>
              <a:t> </a:t>
            </a:r>
            <a:r>
              <a:rPr lang="en-US" sz="2800" b="1" dirty="0">
                <a:solidFill>
                  <a:srgbClr val="70AD47"/>
                </a:solidFill>
              </a:rPr>
              <a:t>GOD’S NURTURING SERVANTS  14:1-15:7</a:t>
            </a:r>
          </a:p>
          <a:p>
            <a:endParaRPr lang="en-US" dirty="0"/>
          </a:p>
          <a:p>
            <a:r>
              <a:rPr lang="en-US" sz="3200" b="1" dirty="0"/>
              <a:t> </a:t>
            </a:r>
            <a:r>
              <a:rPr lang="en-US" sz="3200" b="1" baseline="-25000" dirty="0"/>
              <a:t>1. Accept Weaker Brethren 14:1-3</a:t>
            </a:r>
          </a:p>
          <a:p>
            <a:r>
              <a:rPr lang="en-US" sz="3200" baseline="-25000" dirty="0"/>
              <a:t>     a. Disregard his arguments 1</a:t>
            </a:r>
          </a:p>
          <a:p>
            <a:r>
              <a:rPr lang="en-US" sz="3200" baseline="-25000" dirty="0"/>
              <a:t>     b. Discern his need 2</a:t>
            </a:r>
          </a:p>
          <a:p>
            <a:r>
              <a:rPr lang="en-US" sz="3200" b="1" baseline="-25000" dirty="0"/>
              <a:t> 2. Correct Weaker Brethren 14:4-12</a:t>
            </a:r>
          </a:p>
          <a:p>
            <a:r>
              <a:rPr lang="en-US" sz="3200" baseline="-25000" dirty="0"/>
              <a:t>     a. Correct Him In Attitude - concerning </a:t>
            </a:r>
          </a:p>
          <a:p>
            <a:r>
              <a:rPr lang="en-US" sz="3200" baseline="-25000" dirty="0"/>
              <a:t>          his humility 4</a:t>
            </a:r>
          </a:p>
          <a:p>
            <a:r>
              <a:rPr lang="en-US" sz="3200" baseline="-25000" dirty="0"/>
              <a:t>     b. Correct Him In Philosophy - concerning </a:t>
            </a:r>
          </a:p>
          <a:p>
            <a:r>
              <a:rPr lang="en-US" sz="3200" baseline="-25000" dirty="0"/>
              <a:t>          his conscience 5</a:t>
            </a:r>
          </a:p>
          <a:p>
            <a:r>
              <a:rPr lang="en-US" sz="3200" baseline="-25000" dirty="0"/>
              <a:t>     c. Correct Him In Motive - concerning </a:t>
            </a:r>
          </a:p>
          <a:p>
            <a:r>
              <a:rPr lang="en-US" sz="3200" baseline="-25000" dirty="0"/>
              <a:t>         his purpose 6</a:t>
            </a:r>
          </a:p>
          <a:p>
            <a:r>
              <a:rPr lang="en-US" sz="3200" baseline="-25000" dirty="0"/>
              <a:t>     d. Correct Him In Accountability - concerning </a:t>
            </a:r>
          </a:p>
          <a:p>
            <a:r>
              <a:rPr lang="en-US" sz="3200" baseline="-25000" dirty="0"/>
              <a:t>          his Christ 7-12</a:t>
            </a:r>
          </a:p>
          <a:p>
            <a:r>
              <a:rPr lang="en-US" sz="3200" b="1" baseline="-25000" dirty="0"/>
              <a:t> 3. Protect Weaker Brethren 14:13-18</a:t>
            </a:r>
          </a:p>
          <a:p>
            <a:r>
              <a:rPr lang="en-US" sz="3200" baseline="-25000" dirty="0"/>
              <a:t>     a. A new criterion 13</a:t>
            </a:r>
          </a:p>
          <a:p>
            <a:r>
              <a:rPr lang="en-US" sz="3200" baseline="-25000" dirty="0"/>
              <a:t>     b. A new standard 14</a:t>
            </a:r>
          </a:p>
          <a:p>
            <a:r>
              <a:rPr lang="en-US" sz="3200" baseline="-25000" dirty="0"/>
              <a:t>     c. A new goal 15-18</a:t>
            </a:r>
          </a:p>
          <a:p>
            <a:endParaRPr lang="en-US" baseline="30000" dirty="0"/>
          </a:p>
        </p:txBody>
      </p:sp>
      <p:sp>
        <p:nvSpPr>
          <p:cNvPr id="3" name="TextBox 2">
            <a:extLst>
              <a:ext uri="{FF2B5EF4-FFF2-40B4-BE49-F238E27FC236}">
                <a16:creationId xmlns:a16="http://schemas.microsoft.com/office/drawing/2014/main" id="{B9E073CD-E7EA-4239-BADF-4796F191D77C}"/>
              </a:ext>
            </a:extLst>
          </p:cNvPr>
          <p:cNvSpPr txBox="1"/>
          <p:nvPr/>
        </p:nvSpPr>
        <p:spPr>
          <a:xfrm>
            <a:off x="6778407" y="1176948"/>
            <a:ext cx="5531505" cy="5847755"/>
          </a:xfrm>
          <a:prstGeom prst="rect">
            <a:avLst/>
          </a:prstGeom>
          <a:noFill/>
        </p:spPr>
        <p:txBody>
          <a:bodyPr wrap="square" rtlCol="0">
            <a:spAutoFit/>
          </a:bodyPr>
          <a:lstStyle/>
          <a:p>
            <a:r>
              <a:rPr lang="en-US" sz="2400" b="1" dirty="0">
                <a:solidFill>
                  <a:srgbClr val="70AD47"/>
                </a:solidFill>
              </a:rPr>
              <a:t>…CONTINUED</a:t>
            </a:r>
          </a:p>
          <a:p>
            <a:endParaRPr lang="en-US" sz="2000" b="1" dirty="0">
              <a:solidFill>
                <a:srgbClr val="70AD47"/>
              </a:solidFill>
            </a:endParaRPr>
          </a:p>
          <a:p>
            <a:r>
              <a:rPr lang="en-US" sz="2400" b="1" dirty="0"/>
              <a:t> 4. Perfect Weaker Brethren 14:19-23</a:t>
            </a:r>
          </a:p>
          <a:p>
            <a:r>
              <a:rPr lang="en-US" sz="2400" dirty="0"/>
              <a:t>     a. The purpose is peace 19</a:t>
            </a:r>
          </a:p>
          <a:p>
            <a:r>
              <a:rPr lang="en-US" sz="2400" dirty="0"/>
              <a:t>     b. The priority is people 20</a:t>
            </a:r>
          </a:p>
          <a:p>
            <a:r>
              <a:rPr lang="en-US" sz="2400" dirty="0"/>
              <a:t>     c. The privilege is to abstain 21</a:t>
            </a:r>
          </a:p>
          <a:p>
            <a:r>
              <a:rPr lang="en-US" sz="2400" dirty="0"/>
              <a:t>     d. The proof is a clear conscience 21-23</a:t>
            </a:r>
          </a:p>
          <a:p>
            <a:r>
              <a:rPr lang="en-US" sz="2400" dirty="0"/>
              <a:t> </a:t>
            </a:r>
            <a:r>
              <a:rPr lang="en-US" sz="2400" b="1" dirty="0"/>
              <a:t>5. Please Weaker Brethren 15:1-7</a:t>
            </a:r>
          </a:p>
          <a:p>
            <a:r>
              <a:rPr lang="en-US" sz="2400" dirty="0"/>
              <a:t>     a. Elevate the weak</a:t>
            </a:r>
          </a:p>
          <a:p>
            <a:r>
              <a:rPr lang="en-US" sz="2400" dirty="0"/>
              <a:t>         - Carry his infirmity 1</a:t>
            </a:r>
          </a:p>
          <a:p>
            <a:r>
              <a:rPr lang="en-US" sz="2400" dirty="0"/>
              <a:t>.        - Cater to his need 1</a:t>
            </a:r>
          </a:p>
          <a:p>
            <a:r>
              <a:rPr lang="en-US" sz="2400" dirty="0"/>
              <a:t>      b. Emulate the Savior 3-7</a:t>
            </a:r>
          </a:p>
          <a:p>
            <a:r>
              <a:rPr lang="en-US" sz="2400" dirty="0"/>
              <a:t>         - His example was sacrificial 3a</a:t>
            </a:r>
          </a:p>
          <a:p>
            <a:r>
              <a:rPr lang="en-US" sz="2400" dirty="0"/>
              <a:t>         - His example was scriptural 3b-4</a:t>
            </a:r>
          </a:p>
          <a:p>
            <a:r>
              <a:rPr lang="en-US" sz="2400" dirty="0"/>
              <a:t>         - His Father will enable 5-7</a:t>
            </a:r>
          </a:p>
          <a:p>
            <a:endParaRPr lang="en-US" dirty="0"/>
          </a:p>
        </p:txBody>
      </p:sp>
    </p:spTree>
    <p:extLst>
      <p:ext uri="{BB962C8B-B14F-4D97-AF65-F5344CB8AC3E}">
        <p14:creationId xmlns:p14="http://schemas.microsoft.com/office/powerpoint/2010/main" val="70162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225642">
            <a:off x="-2803336" y="-877154"/>
            <a:ext cx="14327650" cy="5632346"/>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4" name="Group 13"/>
          <p:cNvGrpSpPr/>
          <p:nvPr/>
        </p:nvGrpSpPr>
        <p:grpSpPr>
          <a:xfrm rot="20540748">
            <a:off x="849745" y="2406161"/>
            <a:ext cx="3180359" cy="1477171"/>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7" y="1000615"/>
              <a:ext cx="1415380" cy="1004683"/>
            </a:xfrm>
            <a:prstGeom prst="rect">
              <a:avLst/>
            </a:prstGeom>
            <a:noFill/>
          </p:spPr>
          <p:txBody>
            <a:bodyPr wrap="square" rtlCol="0">
              <a:normAutofit fontScale="70000" lnSpcReduction="20000"/>
            </a:bodyPr>
            <a:lstStyle/>
            <a:p>
              <a:pPr algn="ctr"/>
              <a:r>
                <a:rPr lang="en-US" sz="4000" b="1" dirty="0"/>
                <a:t>Chapter 15</a:t>
              </a:r>
              <a:br>
                <a:rPr lang="en-US" sz="1600" dirty="0"/>
              </a:br>
              <a:r>
                <a:rPr lang="en-US" sz="2300" b="1" dirty="0"/>
                <a:t>God’s Leading Servants</a:t>
              </a:r>
              <a:endParaRPr lang="en-US" sz="1600" dirty="0"/>
            </a:p>
          </p:txBody>
        </p:sp>
      </p:grpSp>
      <p:pic>
        <p:nvPicPr>
          <p:cNvPr id="6" name="Picture 5">
            <a:extLst>
              <a:ext uri="{FF2B5EF4-FFF2-40B4-BE49-F238E27FC236}">
                <a16:creationId xmlns:a16="http://schemas.microsoft.com/office/drawing/2014/main" id="{629C48D5-D061-4F2E-B2CC-5EB6BDC9DEB4}"/>
              </a:ext>
            </a:extLst>
          </p:cNvPr>
          <p:cNvPicPr>
            <a:picLocks noChangeAspect="1"/>
          </p:cNvPicPr>
          <p:nvPr/>
        </p:nvPicPr>
        <p:blipFill>
          <a:blip r:embed="rId2"/>
          <a:stretch>
            <a:fillRect/>
          </a:stretch>
        </p:blipFill>
        <p:spPr>
          <a:xfrm>
            <a:off x="700644" y="743474"/>
            <a:ext cx="2850345" cy="674183"/>
          </a:xfrm>
          <a:prstGeom prst="rect">
            <a:avLst/>
          </a:prstGeom>
        </p:spPr>
      </p:pic>
      <p:sp>
        <p:nvSpPr>
          <p:cNvPr id="3" name="TextBox 2">
            <a:extLst>
              <a:ext uri="{FF2B5EF4-FFF2-40B4-BE49-F238E27FC236}">
                <a16:creationId xmlns:a16="http://schemas.microsoft.com/office/drawing/2014/main" id="{7C0719D4-43D1-467A-8A74-77172BC21410}"/>
              </a:ext>
            </a:extLst>
          </p:cNvPr>
          <p:cNvSpPr txBox="1"/>
          <p:nvPr/>
        </p:nvSpPr>
        <p:spPr>
          <a:xfrm>
            <a:off x="3932977" y="1324438"/>
            <a:ext cx="4981074" cy="5570756"/>
          </a:xfrm>
          <a:prstGeom prst="rect">
            <a:avLst/>
          </a:prstGeom>
          <a:noFill/>
        </p:spPr>
        <p:txBody>
          <a:bodyPr wrap="square" rtlCol="0">
            <a:spAutoFit/>
          </a:bodyPr>
          <a:lstStyle/>
          <a:p>
            <a:r>
              <a:rPr lang="en-US" sz="2800" b="1" dirty="0">
                <a:solidFill>
                  <a:srgbClr val="70AD47"/>
                </a:solidFill>
              </a:rPr>
              <a:t>A LEADING SERVANT 15:8-33</a:t>
            </a:r>
          </a:p>
          <a:p>
            <a:r>
              <a:rPr lang="en-US" i="1" dirty="0"/>
              <a:t>Concerning his ministry, we see it was: </a:t>
            </a:r>
          </a:p>
          <a:p>
            <a:endParaRPr lang="en-US" dirty="0"/>
          </a:p>
          <a:p>
            <a:r>
              <a:rPr lang="en-US" sz="2000" b="1" dirty="0"/>
              <a:t>         1. A Prophetic Ministry 8-12</a:t>
            </a:r>
          </a:p>
          <a:p>
            <a:r>
              <a:rPr lang="en-US" sz="2000" b="1" dirty="0"/>
              <a:t>         2. A Personal Ministry 13-14</a:t>
            </a:r>
          </a:p>
          <a:p>
            <a:r>
              <a:rPr lang="en-US" sz="2000" b="1" dirty="0"/>
              <a:t>         3. A Priestly Ministry 15-16</a:t>
            </a:r>
          </a:p>
          <a:p>
            <a:r>
              <a:rPr lang="en-US" sz="2000" b="1" dirty="0"/>
              <a:t>         4. A Powerful Ministry 17-19</a:t>
            </a:r>
          </a:p>
          <a:p>
            <a:r>
              <a:rPr lang="en-US" sz="2000" b="1" dirty="0"/>
              <a:t>         5. A Planned Ministry 20-29</a:t>
            </a:r>
          </a:p>
          <a:p>
            <a:pPr lvl="2"/>
            <a:r>
              <a:rPr lang="en-US" sz="2000" dirty="0"/>
              <a:t>- It was an aggressive plan 20</a:t>
            </a:r>
          </a:p>
          <a:p>
            <a:pPr lvl="2"/>
            <a:r>
              <a:rPr lang="en-US" sz="2000" dirty="0"/>
              <a:t>- It was a biblical plan 21</a:t>
            </a:r>
          </a:p>
          <a:p>
            <a:pPr lvl="2"/>
            <a:r>
              <a:rPr lang="en-US" sz="2000" dirty="0"/>
              <a:t>- It was a flexible plan 22-23</a:t>
            </a:r>
          </a:p>
          <a:p>
            <a:pPr lvl="2"/>
            <a:r>
              <a:rPr lang="en-US" sz="2000" dirty="0"/>
              <a:t>- It was a purposeful plan 24-28</a:t>
            </a:r>
          </a:p>
          <a:p>
            <a:pPr lvl="2"/>
            <a:r>
              <a:rPr lang="en-US" sz="2000" dirty="0"/>
              <a:t>- It was an affirming plan 29</a:t>
            </a:r>
          </a:p>
          <a:p>
            <a:r>
              <a:rPr lang="en-US" sz="2000" dirty="0"/>
              <a:t>         </a:t>
            </a:r>
            <a:r>
              <a:rPr lang="en-US" sz="2000" b="1" dirty="0"/>
              <a:t>6. A Prayerful Ministry 30-33</a:t>
            </a:r>
          </a:p>
          <a:p>
            <a:pPr lvl="1"/>
            <a:r>
              <a:rPr lang="en-US" sz="2000" dirty="0"/>
              <a:t>        - Why we pray 30a</a:t>
            </a:r>
          </a:p>
          <a:p>
            <a:pPr lvl="1"/>
            <a:r>
              <a:rPr lang="en-US" sz="2000" dirty="0"/>
              <a:t>        - How we pray 30b</a:t>
            </a:r>
          </a:p>
          <a:p>
            <a:pPr lvl="1"/>
            <a:r>
              <a:rPr lang="en-US" sz="2000" dirty="0"/>
              <a:t>        - What we pray 31-33</a:t>
            </a:r>
          </a:p>
          <a:p>
            <a:endParaRPr lang="en-US" baseline="30000" dirty="0"/>
          </a:p>
        </p:txBody>
      </p:sp>
    </p:spTree>
    <p:extLst>
      <p:ext uri="{BB962C8B-B14F-4D97-AF65-F5344CB8AC3E}">
        <p14:creationId xmlns:p14="http://schemas.microsoft.com/office/powerpoint/2010/main" val="27276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9239267">
            <a:off x="-2651504" y="433619"/>
            <a:ext cx="11197335" cy="3839578"/>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 name="Group 17"/>
          <p:cNvGrpSpPr/>
          <p:nvPr/>
        </p:nvGrpSpPr>
        <p:grpSpPr>
          <a:xfrm rot="1866664">
            <a:off x="-551925" y="1386696"/>
            <a:ext cx="2891852" cy="1383320"/>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20680898">
              <a:off x="10949016" y="1025432"/>
              <a:ext cx="1237491" cy="766380"/>
            </a:xfrm>
            <a:prstGeom prst="rect">
              <a:avLst/>
            </a:prstGeom>
            <a:noFill/>
          </p:spPr>
          <p:txBody>
            <a:bodyPr wrap="square" rtlCol="0">
              <a:normAutofit/>
            </a:bodyPr>
            <a:lstStyle/>
            <a:p>
              <a:pPr algn="ctr"/>
              <a:r>
                <a:rPr lang="en-US" sz="2800" b="1" dirty="0"/>
                <a:t>Chapter 16</a:t>
              </a:r>
              <a:br>
                <a:rPr lang="en-US" sz="1400" dirty="0"/>
              </a:br>
              <a:r>
                <a:rPr lang="en-US" sz="1400" b="1" dirty="0"/>
                <a:t>God’s Contagious</a:t>
              </a:r>
            </a:p>
            <a:p>
              <a:pPr algn="ctr"/>
              <a:r>
                <a:rPr lang="en-US" sz="1400" b="1" dirty="0"/>
                <a:t>Servant</a:t>
              </a:r>
            </a:p>
          </p:txBody>
        </p:sp>
      </p:grpSp>
      <p:sp>
        <p:nvSpPr>
          <p:cNvPr id="33" name="Title 1"/>
          <p:cNvSpPr txBox="1">
            <a:spLocks/>
          </p:cNvSpPr>
          <p:nvPr/>
        </p:nvSpPr>
        <p:spPr>
          <a:xfrm>
            <a:off x="288190" y="651953"/>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sp>
        <p:nvSpPr>
          <p:cNvPr id="6" name="Rectangle 5">
            <a:extLst>
              <a:ext uri="{FF2B5EF4-FFF2-40B4-BE49-F238E27FC236}">
                <a16:creationId xmlns:a16="http://schemas.microsoft.com/office/drawing/2014/main" id="{58E1141E-1289-490E-966A-B53CEAD49824}"/>
              </a:ext>
            </a:extLst>
          </p:cNvPr>
          <p:cNvSpPr/>
          <p:nvPr/>
        </p:nvSpPr>
        <p:spPr>
          <a:xfrm>
            <a:off x="382102" y="212735"/>
            <a:ext cx="4288752" cy="461665"/>
          </a:xfrm>
          <a:prstGeom prst="rect">
            <a:avLst/>
          </a:prstGeom>
        </p:spPr>
        <p:txBody>
          <a:bodyPr wrap="square">
            <a:spAutoFit/>
          </a:bodyPr>
          <a:lstStyle/>
          <a:p>
            <a:pPr lvl="0"/>
            <a:r>
              <a:rPr lang="en-US" sz="2400" b="1" dirty="0">
                <a:solidFill>
                  <a:srgbClr val="70AD47">
                    <a:lumMod val="50000"/>
                  </a:srgbClr>
                </a:solidFill>
              </a:rPr>
              <a:t>Chapter Overview </a:t>
            </a:r>
          </a:p>
        </p:txBody>
      </p:sp>
      <p:sp>
        <p:nvSpPr>
          <p:cNvPr id="5" name="TextBox 4">
            <a:extLst>
              <a:ext uri="{FF2B5EF4-FFF2-40B4-BE49-F238E27FC236}">
                <a16:creationId xmlns:a16="http://schemas.microsoft.com/office/drawing/2014/main" id="{FCDAAF3F-9EA2-4EE9-BC43-4E173ABF03C9}"/>
              </a:ext>
            </a:extLst>
          </p:cNvPr>
          <p:cNvSpPr txBox="1"/>
          <p:nvPr/>
        </p:nvSpPr>
        <p:spPr>
          <a:xfrm>
            <a:off x="4308428" y="-156597"/>
            <a:ext cx="5967479" cy="6801862"/>
          </a:xfrm>
          <a:prstGeom prst="rect">
            <a:avLst/>
          </a:prstGeom>
          <a:noFill/>
        </p:spPr>
        <p:txBody>
          <a:bodyPr wrap="square" rtlCol="0">
            <a:spAutoFit/>
          </a:bodyPr>
          <a:lstStyle/>
          <a:p>
            <a:endParaRPr lang="en-US" baseline="30000" dirty="0"/>
          </a:p>
          <a:p>
            <a:endParaRPr lang="en-US" dirty="0"/>
          </a:p>
          <a:p>
            <a:r>
              <a:rPr lang="en-US" sz="2000" b="1" dirty="0"/>
              <a:t> </a:t>
            </a:r>
            <a:r>
              <a:rPr lang="en-US" sz="2800" b="1" dirty="0">
                <a:solidFill>
                  <a:srgbClr val="70AD47"/>
                </a:solidFill>
              </a:rPr>
              <a:t>CONTAGIOUS SERVANTHOOD 16:1-27</a:t>
            </a:r>
            <a:endParaRPr lang="en-US" sz="2400" b="1" dirty="0">
              <a:solidFill>
                <a:srgbClr val="70AD47"/>
              </a:solidFill>
            </a:endParaRPr>
          </a:p>
          <a:p>
            <a:endParaRPr lang="en-US" sz="2000" dirty="0"/>
          </a:p>
          <a:p>
            <a:r>
              <a:rPr lang="en-US" sz="2000" i="1" dirty="0"/>
              <a:t>(Notice that this is outlined a bit differently.)</a:t>
            </a:r>
          </a:p>
          <a:p>
            <a:endParaRPr lang="en-US" sz="2000" dirty="0"/>
          </a:p>
          <a:p>
            <a:r>
              <a:rPr lang="en-US" sz="2000" b="1" dirty="0"/>
              <a:t>A. Cooperation 16:1-16, 21-23</a:t>
            </a:r>
          </a:p>
          <a:p>
            <a:endParaRPr lang="en-US" sz="2000" dirty="0"/>
          </a:p>
          <a:p>
            <a:r>
              <a:rPr lang="en-US" sz="2000" dirty="0"/>
              <a:t>Paul valued his co-workers</a:t>
            </a:r>
          </a:p>
          <a:p>
            <a:r>
              <a:rPr lang="en-US" sz="2000" dirty="0"/>
              <a:t>Paul valued his co-workers individually</a:t>
            </a:r>
          </a:p>
          <a:p>
            <a:r>
              <a:rPr lang="en-US" sz="2000" dirty="0"/>
              <a:t>Paul empowered his co-workers</a:t>
            </a:r>
          </a:p>
          <a:p>
            <a:r>
              <a:rPr lang="en-US" sz="2000" dirty="0"/>
              <a:t>Paul saw his co-workers as equals</a:t>
            </a:r>
          </a:p>
          <a:p>
            <a:endParaRPr lang="en-US" sz="2000" dirty="0"/>
          </a:p>
          <a:p>
            <a:r>
              <a:rPr lang="en-US" sz="2000" b="1" dirty="0"/>
              <a:t>B. Separation 16:17-20</a:t>
            </a:r>
          </a:p>
          <a:p>
            <a:endParaRPr lang="en-US" sz="2000" dirty="0"/>
          </a:p>
          <a:p>
            <a:r>
              <a:rPr lang="en-US" sz="2000" dirty="0"/>
              <a:t>Paul warned and corrected his co-workers</a:t>
            </a:r>
          </a:p>
          <a:p>
            <a:endParaRPr lang="en-US" sz="2000" dirty="0"/>
          </a:p>
          <a:p>
            <a:r>
              <a:rPr lang="en-US" sz="2000" b="1" dirty="0"/>
              <a:t>C. Confirmation 16:24-27</a:t>
            </a:r>
          </a:p>
          <a:p>
            <a:endParaRPr lang="en-US" sz="2000" dirty="0"/>
          </a:p>
          <a:p>
            <a:r>
              <a:rPr lang="en-US" sz="2000" dirty="0"/>
              <a:t>Paul encouraged his co-workers</a:t>
            </a:r>
          </a:p>
          <a:p>
            <a:r>
              <a:rPr lang="en-US" sz="2000" dirty="0"/>
              <a:t>Paul committed his co-workers to God</a:t>
            </a:r>
          </a:p>
          <a:p>
            <a:endParaRPr lang="en-US" dirty="0"/>
          </a:p>
        </p:txBody>
      </p:sp>
    </p:spTree>
    <p:extLst>
      <p:ext uri="{BB962C8B-B14F-4D97-AF65-F5344CB8AC3E}">
        <p14:creationId xmlns:p14="http://schemas.microsoft.com/office/powerpoint/2010/main" val="341605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3"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Thirteen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650723" y="998034"/>
            <a:ext cx="6075950" cy="3293209"/>
          </a:xfrm>
          <a:prstGeom prst="rect">
            <a:avLst/>
          </a:prstGeom>
          <a:noFill/>
        </p:spPr>
        <p:txBody>
          <a:bodyPr wrap="square" rtlCol="0">
            <a:spAutoFit/>
          </a:bodyPr>
          <a:lstStyle/>
          <a:p>
            <a:r>
              <a:rPr lang="en-US" sz="2800" b="1" dirty="0"/>
              <a:t>CHAPTER 13 - Whole Chapter Discussion</a:t>
            </a:r>
            <a:endParaRPr lang="en-US" sz="2800" dirty="0"/>
          </a:p>
          <a:p>
            <a:endParaRPr lang="en-US" sz="2800" dirty="0"/>
          </a:p>
          <a:p>
            <a:r>
              <a:rPr lang="en-US" sz="2400" dirty="0"/>
              <a:t>Scan this chapter and list some of the reasons we can find for submitting to earthly authority. Among these reasons, which carries the most weight with you? </a:t>
            </a:r>
          </a:p>
          <a:p>
            <a:endParaRPr lang="en-US" sz="2800" dirty="0"/>
          </a:p>
        </p:txBody>
      </p:sp>
    </p:spTree>
    <p:extLst>
      <p:ext uri="{BB962C8B-B14F-4D97-AF65-F5344CB8AC3E}">
        <p14:creationId xmlns:p14="http://schemas.microsoft.com/office/powerpoint/2010/main" val="22506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Fourteen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77254" y="982014"/>
            <a:ext cx="5960540" cy="2862322"/>
          </a:xfrm>
          <a:prstGeom prst="rect">
            <a:avLst/>
          </a:prstGeom>
          <a:noFill/>
        </p:spPr>
        <p:txBody>
          <a:bodyPr wrap="square" rtlCol="0">
            <a:spAutoFit/>
          </a:bodyPr>
          <a:lstStyle/>
          <a:p>
            <a:r>
              <a:rPr lang="en-US" sz="2000" b="1" dirty="0"/>
              <a:t>CHAPTER 14 - Whole Chapter Discussion</a:t>
            </a:r>
          </a:p>
          <a:p>
            <a:endParaRPr lang="en-US" sz="2000" dirty="0"/>
          </a:p>
          <a:p>
            <a:r>
              <a:rPr lang="en-US" sz="2800" dirty="0"/>
              <a:t>According to this chapter (Verse 20) we can destroy the work of God! Is this something the everyday believer should concern himself with, and if so, how can he guard himself?</a:t>
            </a:r>
          </a:p>
        </p:txBody>
      </p:sp>
    </p:spTree>
    <p:extLst>
      <p:ext uri="{BB962C8B-B14F-4D97-AF65-F5344CB8AC3E}">
        <p14:creationId xmlns:p14="http://schemas.microsoft.com/office/powerpoint/2010/main" val="4141382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159023"/>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9" name="Group 8"/>
          <p:cNvGrpSpPr/>
          <p:nvPr/>
        </p:nvGrpSpPr>
        <p:grpSpPr>
          <a:xfrm>
            <a:off x="3201370" y="4457038"/>
            <a:ext cx="3723036" cy="2117720"/>
            <a:chOff x="1040633" y="4792055"/>
            <a:chExt cx="2822746" cy="1605621"/>
          </a:xfrm>
        </p:grpSpPr>
        <p:grpSp>
          <p:nvGrpSpPr>
            <p:cNvPr id="26" name="Group 25"/>
            <p:cNvGrpSpPr/>
            <p:nvPr/>
          </p:nvGrpSpPr>
          <p:grpSpPr>
            <a:xfrm rot="7012390">
              <a:off x="1649195" y="4183493"/>
              <a:ext cx="1605621" cy="2822746"/>
              <a:chOff x="2680417" y="340131"/>
              <a:chExt cx="1772630" cy="3116355"/>
            </a:xfrm>
          </p:grpSpPr>
          <p:sp>
            <p:nvSpPr>
              <p:cNvPr id="2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0" name="TextBox 49"/>
            <p:cNvSpPr txBox="1"/>
            <p:nvPr/>
          </p:nvSpPr>
          <p:spPr>
            <a:xfrm>
              <a:off x="1500790" y="4931402"/>
              <a:ext cx="1419376" cy="1137807"/>
            </a:xfrm>
            <a:prstGeom prst="rect">
              <a:avLst/>
            </a:prstGeom>
            <a:noFill/>
          </p:spPr>
          <p:txBody>
            <a:bodyPr wrap="square" rtlCol="0">
              <a:normAutofit fontScale="92500" lnSpcReduction="20000"/>
            </a:bodyPr>
            <a:lstStyle/>
            <a:p>
              <a:pPr algn="ctr"/>
              <a:r>
                <a:rPr lang="en-US" sz="4000" b="1"/>
                <a:t>Chapter 2</a:t>
              </a:r>
              <a:br>
                <a:rPr lang="en-US" sz="1600"/>
              </a:br>
              <a:r>
                <a:rPr lang="en-US" sz="1600"/>
                <a:t>Why Jews need the gospel.</a:t>
              </a:r>
            </a:p>
          </p:txBody>
        </p:sp>
      </p:grpSp>
      <p:sp>
        <p:nvSpPr>
          <p:cNvPr id="33" name="Title 1"/>
          <p:cNvSpPr txBox="1">
            <a:spLocks/>
          </p:cNvSpPr>
          <p:nvPr/>
        </p:nvSpPr>
        <p:spPr>
          <a:xfrm>
            <a:off x="734282" y="716470"/>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sp>
        <p:nvSpPr>
          <p:cNvPr id="34" name="Subtitle 2"/>
          <p:cNvSpPr txBox="1">
            <a:spLocks/>
          </p:cNvSpPr>
          <p:nvPr/>
        </p:nvSpPr>
        <p:spPr>
          <a:xfrm>
            <a:off x="6176682" y="2542105"/>
            <a:ext cx="6014875" cy="4046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70AD47"/>
                </a:solidFill>
              </a:rPr>
              <a:t>Why Jews Are Guilty</a:t>
            </a:r>
          </a:p>
          <a:p>
            <a:pPr marL="0" indent="0">
              <a:buNone/>
            </a:pPr>
            <a:r>
              <a:rPr lang="en-US" sz="2000" b="1">
                <a:solidFill>
                  <a:srgbClr val="70AD47"/>
                </a:solidFill>
              </a:rPr>
              <a:t>    The hypocrisy of judging others. 2:1-17</a:t>
            </a:r>
          </a:p>
          <a:p>
            <a:pPr marL="0" indent="0">
              <a:buNone/>
            </a:pPr>
            <a:r>
              <a:rPr lang="en-US" sz="2000" b="1">
                <a:solidFill>
                  <a:srgbClr val="70AD47"/>
                </a:solidFill>
              </a:rPr>
              <a:t>    The hypocrisy of resting in the law. 2:18-23</a:t>
            </a:r>
          </a:p>
          <a:p>
            <a:pPr marL="0" indent="0">
              <a:buNone/>
            </a:pPr>
            <a:r>
              <a:rPr lang="en-US" sz="2000" b="1">
                <a:solidFill>
                  <a:srgbClr val="70AD47"/>
                </a:solidFill>
              </a:rPr>
              <a:t>    The hypocrisy of resting in circumcision. 2:24-27</a:t>
            </a:r>
          </a:p>
          <a:p>
            <a:pPr marL="0" indent="0">
              <a:buNone/>
            </a:pPr>
            <a:r>
              <a:rPr lang="en-US" sz="2000" b="1">
                <a:solidFill>
                  <a:srgbClr val="70AD47"/>
                </a:solidFill>
              </a:rPr>
              <a:t>    True Jewishness revealed. 2:28-29</a:t>
            </a:r>
          </a:p>
          <a:p>
            <a:pPr marL="0" indent="0">
              <a:buNone/>
            </a:pPr>
            <a:endParaRPr lang="en-US">
              <a:solidFill>
                <a:schemeClr val="accent1">
                  <a:lumMod val="50000"/>
                </a:schemeClr>
              </a:solidFill>
            </a:endParaRPr>
          </a:p>
        </p:txBody>
      </p:sp>
      <p:pic>
        <p:nvPicPr>
          <p:cNvPr id="6" name="Picture 5">
            <a:extLst>
              <a:ext uri="{FF2B5EF4-FFF2-40B4-BE49-F238E27FC236}">
                <a16:creationId xmlns:a16="http://schemas.microsoft.com/office/drawing/2014/main" id="{97D2D8E3-C26E-4C47-8618-CD9345F2747B}"/>
              </a:ext>
            </a:extLst>
          </p:cNvPr>
          <p:cNvPicPr>
            <a:picLocks noChangeAspect="1"/>
          </p:cNvPicPr>
          <p:nvPr/>
        </p:nvPicPr>
        <p:blipFill>
          <a:blip r:embed="rId2"/>
          <a:stretch>
            <a:fillRect/>
          </a:stretch>
        </p:blipFill>
        <p:spPr>
          <a:xfrm>
            <a:off x="165939" y="496148"/>
            <a:ext cx="4072481" cy="963251"/>
          </a:xfrm>
          <a:prstGeom prst="rect">
            <a:avLst/>
          </a:prstGeom>
        </p:spPr>
      </p:pic>
    </p:spTree>
    <p:extLst>
      <p:ext uri="{BB962C8B-B14F-4D97-AF65-F5344CB8AC3E}">
        <p14:creationId xmlns:p14="http://schemas.microsoft.com/office/powerpoint/2010/main" val="241197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fade">
                                      <p:cBhvr>
                                        <p:cTn id="19" dur="500"/>
                                        <p:tgtEl>
                                          <p:spTgt spid="34">
                                            <p:txEl>
                                              <p:pRg st="0" end="0"/>
                                            </p:txEl>
                                          </p:spTgt>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34">
                                            <p:txEl>
                                              <p:pRg st="1" end="1"/>
                                            </p:txEl>
                                          </p:spTgt>
                                        </p:tgtEl>
                                        <p:attrNameLst>
                                          <p:attrName>style.visibility</p:attrName>
                                        </p:attrNameLst>
                                      </p:cBhvr>
                                      <p:to>
                                        <p:strVal val="visible"/>
                                      </p:to>
                                    </p:set>
                                    <p:animEffect transition="in" filter="fade">
                                      <p:cBhvr>
                                        <p:cTn id="23" dur="500"/>
                                        <p:tgtEl>
                                          <p:spTgt spid="34">
                                            <p:txEl>
                                              <p:pRg st="1" end="1"/>
                                            </p:txEl>
                                          </p:spTgt>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par>
                          <p:cTn id="28" fill="hold">
                            <p:stCondLst>
                              <p:cond delay="3300"/>
                            </p:stCondLst>
                            <p:childTnLst>
                              <p:par>
                                <p:cTn id="29" presetID="10" presetClass="entr" presetSubtype="0" fill="hold" grpId="0" nodeType="after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Effect transition="in" filter="fade">
                                      <p:cBhvr>
                                        <p:cTn id="31" dur="500"/>
                                        <p:tgtEl>
                                          <p:spTgt spid="34">
                                            <p:txEl>
                                              <p:pRg st="3" end="3"/>
                                            </p:txEl>
                                          </p:spTgt>
                                        </p:tgtEl>
                                      </p:cBhvr>
                                    </p:animEffect>
                                  </p:childTnLst>
                                </p:cTn>
                              </p:par>
                            </p:childTnLst>
                          </p:cTn>
                        </p:par>
                        <p:par>
                          <p:cTn id="32" fill="hold">
                            <p:stCondLst>
                              <p:cond delay="3800"/>
                            </p:stCondLst>
                            <p:childTnLst>
                              <p:par>
                                <p:cTn id="33" presetID="10" presetClass="entr" presetSubtype="0" fill="hold" grpId="0" nodeType="afterEffect">
                                  <p:stCondLst>
                                    <p:cond delay="0"/>
                                  </p:stCondLst>
                                  <p:childTnLst>
                                    <p:set>
                                      <p:cBhvr>
                                        <p:cTn id="34" dur="1" fill="hold">
                                          <p:stCondLst>
                                            <p:cond delay="0"/>
                                          </p:stCondLst>
                                        </p:cTn>
                                        <p:tgtEl>
                                          <p:spTgt spid="34">
                                            <p:txEl>
                                              <p:pRg st="4" end="4"/>
                                            </p:txEl>
                                          </p:spTgt>
                                        </p:tgtEl>
                                        <p:attrNameLst>
                                          <p:attrName>style.visibility</p:attrName>
                                        </p:attrNameLst>
                                      </p:cBhvr>
                                      <p:to>
                                        <p:strVal val="visible"/>
                                      </p:to>
                                    </p:set>
                                    <p:animEffect transition="in" filter="fade">
                                      <p:cBhvr>
                                        <p:cTn id="35"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3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Fifteen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478014" y="891609"/>
            <a:ext cx="6421367" cy="2698175"/>
          </a:xfrm>
          <a:prstGeom prst="rect">
            <a:avLst/>
          </a:prstGeom>
          <a:noFill/>
        </p:spPr>
        <p:txBody>
          <a:bodyPr wrap="square" rtlCol="0">
            <a:spAutoFit/>
          </a:bodyPr>
          <a:lstStyle/>
          <a:p>
            <a:r>
              <a:rPr lang="en-US" sz="2400" b="1" dirty="0"/>
              <a:t>CHAPTER 15 -</a:t>
            </a:r>
            <a:endParaRPr lang="en-US" sz="2400" dirty="0"/>
          </a:p>
          <a:p>
            <a:endParaRPr lang="en-US" sz="3200" baseline="30000" dirty="0"/>
          </a:p>
          <a:p>
            <a:r>
              <a:rPr lang="en-US" sz="2800" dirty="0"/>
              <a:t>While meditating on </a:t>
            </a:r>
            <a:r>
              <a:rPr lang="en-US" sz="2800" i="1" dirty="0"/>
              <a:t>this chapter</a:t>
            </a:r>
            <a:r>
              <a:rPr lang="en-US" sz="2800" dirty="0"/>
              <a:t> let’s ask: In practical terms, what does it really mean to be likeminded (verse 5) and how may we nurture this spirit among the brethren?</a:t>
            </a:r>
            <a:endParaRPr lang="en-US" sz="4400" dirty="0"/>
          </a:p>
          <a:p>
            <a:endParaRPr lang="en-US" baseline="30000" dirty="0"/>
          </a:p>
        </p:txBody>
      </p:sp>
    </p:spTree>
    <p:extLst>
      <p:ext uri="{BB962C8B-B14F-4D97-AF65-F5344CB8AC3E}">
        <p14:creationId xmlns:p14="http://schemas.microsoft.com/office/powerpoint/2010/main" val="937073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dirty="0">
                  <a:solidFill>
                    <a:schemeClr val="accent1">
                      <a:lumMod val="50000"/>
                    </a:schemeClr>
                  </a:solidFill>
                </a:rPr>
                <a:t>Chapter Sixteen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03303" y="1111085"/>
            <a:ext cx="6210300" cy="3539430"/>
          </a:xfrm>
          <a:prstGeom prst="rect">
            <a:avLst/>
          </a:prstGeom>
          <a:noFill/>
        </p:spPr>
        <p:txBody>
          <a:bodyPr wrap="square" rtlCol="0">
            <a:spAutoFit/>
          </a:bodyPr>
          <a:lstStyle/>
          <a:p>
            <a:r>
              <a:rPr lang="en-US" sz="2400" b="1" dirty="0"/>
              <a:t>CHAPTER 16 – Whole Chapter Discussion</a:t>
            </a:r>
            <a:endParaRPr lang="en-US" sz="2400" dirty="0"/>
          </a:p>
          <a:p>
            <a:endParaRPr lang="en-US" sz="5400" baseline="30000" dirty="0"/>
          </a:p>
          <a:p>
            <a:r>
              <a:rPr lang="en-US" sz="3200" dirty="0"/>
              <a:t>Step back and focus on Paul.  From this chapter only, try to identify the traits which made him such a fruitful leader.</a:t>
            </a:r>
          </a:p>
          <a:p>
            <a:endParaRPr lang="en-US" sz="5400" baseline="30000" dirty="0"/>
          </a:p>
        </p:txBody>
      </p:sp>
    </p:spTree>
    <p:extLst>
      <p:ext uri="{BB962C8B-B14F-4D97-AF65-F5344CB8AC3E}">
        <p14:creationId xmlns:p14="http://schemas.microsoft.com/office/powerpoint/2010/main" val="3807018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C1ED-538A-4D15-965E-80B41BFF2017}"/>
              </a:ext>
            </a:extLst>
          </p:cNvPr>
          <p:cNvSpPr>
            <a:spLocks noGrp="1"/>
          </p:cNvSpPr>
          <p:nvPr>
            <p:ph type="title"/>
          </p:nvPr>
        </p:nvSpPr>
        <p:spPr/>
        <p:txBody>
          <a:bodyPr/>
          <a:lstStyle/>
          <a:p>
            <a:r>
              <a:rPr lang="en-US" dirty="0"/>
              <a:t>End July 12</a:t>
            </a:r>
          </a:p>
        </p:txBody>
      </p:sp>
      <p:sp>
        <p:nvSpPr>
          <p:cNvPr id="3" name="Content Placeholder 2">
            <a:extLst>
              <a:ext uri="{FF2B5EF4-FFF2-40B4-BE49-F238E27FC236}">
                <a16:creationId xmlns:a16="http://schemas.microsoft.com/office/drawing/2014/main" id="{9DF059E9-EA71-48B7-BC9F-2D9A651518D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8967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806628" y="2623280"/>
            <a:ext cx="4268261" cy="2239991"/>
          </a:xfrm>
        </p:spPr>
        <p:txBody>
          <a:bodyPr>
            <a:normAutofit/>
          </a:bodyPr>
          <a:lstStyle/>
          <a:p>
            <a:r>
              <a:rPr lang="en-US" b="1" dirty="0">
                <a:solidFill>
                  <a:schemeClr val="bg1"/>
                </a:solidFill>
              </a:rPr>
              <a:t>StandingTrue.com</a:t>
            </a:r>
          </a:p>
          <a:p>
            <a:r>
              <a:rPr lang="en-US" sz="1900" dirty="0">
                <a:solidFill>
                  <a:schemeClr val="bg1"/>
                </a:solidFill>
              </a:rPr>
              <a:t>Info@StandingTrue.com</a:t>
            </a:r>
          </a:p>
          <a:p>
            <a:endParaRPr lang="en-US" dirty="0">
              <a:solidFill>
                <a:schemeClr val="bg1"/>
              </a:solidFill>
            </a:endParaRPr>
          </a:p>
        </p:txBody>
      </p:sp>
      <p:sp>
        <p:nvSpPr>
          <p:cNvPr id="5" name="Title 4"/>
          <p:cNvSpPr>
            <a:spLocks noGrp="1"/>
          </p:cNvSpPr>
          <p:nvPr>
            <p:ph type="title"/>
          </p:nvPr>
        </p:nvSpPr>
        <p:spPr>
          <a:xfrm>
            <a:off x="5806634" y="1094094"/>
            <a:ext cx="6221537" cy="1396081"/>
          </a:xfrm>
        </p:spPr>
        <p:txBody>
          <a:bodyPr>
            <a:normAutofit/>
          </a:bodyPr>
          <a:lstStyle/>
          <a:p>
            <a:pPr algn="l"/>
            <a:r>
              <a:rPr lang="en-US">
                <a:solidFill>
                  <a:schemeClr val="bg1"/>
                </a:solidFill>
              </a:rPr>
              <a:t>Questions?</a:t>
            </a:r>
            <a:br>
              <a:rPr lang="en-US">
                <a:solidFill>
                  <a:schemeClr val="bg1"/>
                </a:solidFill>
              </a:rPr>
            </a:br>
            <a:r>
              <a:rPr lang="en-US">
                <a:solidFill>
                  <a:schemeClr val="bg1"/>
                </a:solidFill>
              </a:rPr>
              <a:t>More Information?</a:t>
            </a:r>
          </a:p>
        </p:txBody>
      </p:sp>
      <p:pic>
        <p:nvPicPr>
          <p:cNvPr id="8" name="Picture 7"/>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harpenSoften amount="93000"/>
                    </a14:imgEffect>
                    <a14:imgEffect>
                      <a14:colorTemperature colorTemp="11500"/>
                    </a14:imgEffect>
                    <a14:imgEffect>
                      <a14:saturation sat="190000"/>
                    </a14:imgEffect>
                    <a14:imgEffect>
                      <a14:brightnessContrast bright="-23000" contrast="45000"/>
                    </a14:imgEffect>
                  </a14:imgLayer>
                </a14:imgProps>
              </a:ext>
              <a:ext uri="{28A0092B-C50C-407E-A947-70E740481C1C}">
                <a14:useLocalDpi xmlns:a14="http://schemas.microsoft.com/office/drawing/2010/main" val="0"/>
              </a:ext>
            </a:extLst>
          </a:blip>
          <a:stretch>
            <a:fillRect/>
          </a:stretch>
        </p:blipFill>
        <p:spPr>
          <a:xfrm>
            <a:off x="1683060" y="1385362"/>
            <a:ext cx="3808845" cy="4087311"/>
          </a:xfrm>
          <a:prstGeom prst="rect">
            <a:avLst/>
          </a:prstGeom>
        </p:spPr>
      </p:pic>
    </p:spTree>
    <p:extLst>
      <p:ext uri="{BB962C8B-B14F-4D97-AF65-F5344CB8AC3E}">
        <p14:creationId xmlns:p14="http://schemas.microsoft.com/office/powerpoint/2010/main" val="113236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1159023"/>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4" name="Group 13"/>
          <p:cNvGrpSpPr/>
          <p:nvPr/>
        </p:nvGrpSpPr>
        <p:grpSpPr>
          <a:xfrm rot="21250682">
            <a:off x="5780790" y="165926"/>
            <a:ext cx="3386632" cy="2264514"/>
            <a:chOff x="6708972" y="552829"/>
            <a:chExt cx="2500049" cy="1601812"/>
          </a:xfrm>
        </p:grpSpPr>
        <p:grpSp>
          <p:nvGrpSpPr>
            <p:cNvPr id="36" name="Group 35"/>
            <p:cNvGrpSpPr/>
            <p:nvPr/>
          </p:nvGrpSpPr>
          <p:grpSpPr>
            <a:xfrm rot="3197919">
              <a:off x="7158091" y="103710"/>
              <a:ext cx="1601812" cy="2500049"/>
              <a:chOff x="2680417" y="340131"/>
              <a:chExt cx="1772630" cy="3116355"/>
            </a:xfrm>
          </p:grpSpPr>
          <p:sp>
            <p:nvSpPr>
              <p:cNvPr id="37"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38"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3" name="TextBox 52"/>
            <p:cNvSpPr txBox="1"/>
            <p:nvPr/>
          </p:nvSpPr>
          <p:spPr>
            <a:xfrm>
              <a:off x="7185276" y="1000615"/>
              <a:ext cx="1404531" cy="1004683"/>
            </a:xfrm>
            <a:prstGeom prst="rect">
              <a:avLst/>
            </a:prstGeom>
            <a:noFill/>
          </p:spPr>
          <p:txBody>
            <a:bodyPr wrap="square" rtlCol="0">
              <a:normAutofit fontScale="92500" lnSpcReduction="20000"/>
            </a:bodyPr>
            <a:lstStyle/>
            <a:p>
              <a:pPr algn="ctr"/>
              <a:r>
                <a:rPr lang="en-US" sz="4000" b="1"/>
                <a:t>Chapter 3</a:t>
              </a:r>
              <a:br>
                <a:rPr lang="en-US" sz="1600"/>
              </a:br>
              <a:r>
                <a:rPr lang="en-US" sz="1600"/>
                <a:t>Why Gentiles need the gospel!</a:t>
              </a:r>
            </a:p>
          </p:txBody>
        </p:sp>
      </p:grpSp>
      <p:sp>
        <p:nvSpPr>
          <p:cNvPr id="29" name="Subtitle 2">
            <a:extLst>
              <a:ext uri="{FF2B5EF4-FFF2-40B4-BE49-F238E27FC236}">
                <a16:creationId xmlns:a16="http://schemas.microsoft.com/office/drawing/2014/main" id="{A490A566-3DD6-43D8-9E12-C78643D94DFA}"/>
              </a:ext>
            </a:extLst>
          </p:cNvPr>
          <p:cNvSpPr txBox="1">
            <a:spLocks/>
          </p:cNvSpPr>
          <p:nvPr/>
        </p:nvSpPr>
        <p:spPr>
          <a:xfrm>
            <a:off x="5619062" y="3251243"/>
            <a:ext cx="6576060" cy="3493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a:solidFill>
                  <a:srgbClr val="70AD47"/>
                </a:solidFill>
              </a:rPr>
              <a:t>(Why Jews Are Guilty, continued ….)</a:t>
            </a:r>
            <a:r>
              <a:rPr lang="en-US" sz="1800" b="1">
                <a:solidFill>
                  <a:srgbClr val="70AD47"/>
                </a:solidFill>
              </a:rPr>
              <a:t> </a:t>
            </a:r>
          </a:p>
          <a:p>
            <a:pPr marL="0" indent="0">
              <a:buNone/>
            </a:pPr>
            <a:r>
              <a:rPr lang="en-US" sz="1800" b="1">
                <a:solidFill>
                  <a:srgbClr val="70AD47"/>
                </a:solidFill>
              </a:rPr>
              <a:t>   The law was the standard of Justice. 3:1-8</a:t>
            </a:r>
          </a:p>
          <a:p>
            <a:pPr marL="0" indent="0">
              <a:buNone/>
            </a:pPr>
            <a:r>
              <a:rPr lang="en-US" sz="1600" b="1">
                <a:solidFill>
                  <a:srgbClr val="70AD47"/>
                </a:solidFill>
              </a:rPr>
              <a:t>   (</a:t>
            </a:r>
            <a:r>
              <a:rPr lang="en-US" sz="1400" b="1">
                <a:solidFill>
                  <a:srgbClr val="70AD47"/>
                </a:solidFill>
              </a:rPr>
              <a:t>The Jew’s attitude toward the law could not change the facts.)</a:t>
            </a:r>
            <a:endParaRPr lang="en-US" sz="1800" b="1">
              <a:solidFill>
                <a:srgbClr val="70AD47"/>
              </a:solidFill>
            </a:endParaRPr>
          </a:p>
          <a:p>
            <a:pPr marL="0" indent="0">
              <a:buNone/>
            </a:pPr>
            <a:endParaRPr lang="en-US" sz="2000" b="1">
              <a:solidFill>
                <a:srgbClr val="70AD47"/>
              </a:solidFill>
            </a:endParaRPr>
          </a:p>
          <a:p>
            <a:pPr marL="0" indent="0">
              <a:buNone/>
            </a:pPr>
            <a:r>
              <a:rPr lang="en-US" sz="2000" b="1">
                <a:solidFill>
                  <a:srgbClr val="70AD47"/>
                </a:solidFill>
              </a:rPr>
              <a:t>Why Both Jew and Gentiles are Guilty 3:9-20</a:t>
            </a:r>
          </a:p>
          <a:p>
            <a:pPr marL="0" indent="0">
              <a:buNone/>
            </a:pPr>
            <a:r>
              <a:rPr lang="en-US" sz="1400" b="1">
                <a:solidFill>
                  <a:srgbClr val="70AD47"/>
                </a:solidFill>
              </a:rPr>
              <a:t>  The law and the scriptures prove that neither Jew nor Gentile are righteous</a:t>
            </a:r>
          </a:p>
          <a:p>
            <a:pPr marL="0" indent="0">
              <a:buNone/>
            </a:pPr>
            <a:r>
              <a:rPr lang="en-US" sz="1600" b="1">
                <a:solidFill>
                  <a:srgbClr val="70AD47"/>
                </a:solidFill>
              </a:rPr>
              <a:t> </a:t>
            </a:r>
          </a:p>
          <a:p>
            <a:pPr marL="0" indent="0">
              <a:buNone/>
            </a:pPr>
            <a:r>
              <a:rPr lang="en-US" sz="2000" b="1">
                <a:solidFill>
                  <a:srgbClr val="70AD47"/>
                </a:solidFill>
              </a:rPr>
              <a:t>JUSTIFICATION PROVIDED! 3:21-31</a:t>
            </a:r>
          </a:p>
          <a:p>
            <a:pPr marL="0" indent="0">
              <a:buNone/>
            </a:pPr>
            <a:r>
              <a:rPr lang="en-US" sz="2000" b="1">
                <a:solidFill>
                  <a:srgbClr val="70AD47"/>
                </a:solidFill>
              </a:rPr>
              <a:t>A universal path to righteousness is available to all!</a:t>
            </a:r>
          </a:p>
        </p:txBody>
      </p:sp>
      <p:pic>
        <p:nvPicPr>
          <p:cNvPr id="6" name="Picture 5">
            <a:extLst>
              <a:ext uri="{FF2B5EF4-FFF2-40B4-BE49-F238E27FC236}">
                <a16:creationId xmlns:a16="http://schemas.microsoft.com/office/drawing/2014/main" id="{629C48D5-D061-4F2E-B2CC-5EB6BDC9DEB4}"/>
              </a:ext>
            </a:extLst>
          </p:cNvPr>
          <p:cNvPicPr>
            <a:picLocks noChangeAspect="1"/>
          </p:cNvPicPr>
          <p:nvPr/>
        </p:nvPicPr>
        <p:blipFill>
          <a:blip r:embed="rId2"/>
          <a:stretch>
            <a:fillRect/>
          </a:stretch>
        </p:blipFill>
        <p:spPr>
          <a:xfrm>
            <a:off x="485979" y="714865"/>
            <a:ext cx="4072481" cy="963251"/>
          </a:xfrm>
          <a:prstGeom prst="rect">
            <a:avLst/>
          </a:prstGeom>
        </p:spPr>
      </p:pic>
    </p:spTree>
    <p:extLst>
      <p:ext uri="{BB962C8B-B14F-4D97-AF65-F5344CB8AC3E}">
        <p14:creationId xmlns:p14="http://schemas.microsoft.com/office/powerpoint/2010/main" val="134213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Effect transition="in" filter="fade">
                                      <p:cBhvr>
                                        <p:cTn id="19" dur="500"/>
                                        <p:tgtEl>
                                          <p:spTgt spid="29">
                                            <p:txEl>
                                              <p:pRg st="1" end="1"/>
                                            </p:txEl>
                                          </p:spTgt>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29">
                                            <p:txEl>
                                              <p:pRg st="2" end="2"/>
                                            </p:txEl>
                                          </p:spTgt>
                                        </p:tgtEl>
                                        <p:attrNameLst>
                                          <p:attrName>style.visibility</p:attrName>
                                        </p:attrNameLst>
                                      </p:cBhvr>
                                      <p:to>
                                        <p:strVal val="visible"/>
                                      </p:to>
                                    </p:set>
                                    <p:animEffect transition="in" filter="fade">
                                      <p:cBhvr>
                                        <p:cTn id="23" dur="500"/>
                                        <p:tgtEl>
                                          <p:spTgt spid="29">
                                            <p:txEl>
                                              <p:pRg st="2" end="2"/>
                                            </p:txEl>
                                          </p:spTgt>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fade">
                                      <p:cBhvr>
                                        <p:cTn id="27" dur="500"/>
                                        <p:tgtEl>
                                          <p:spTgt spid="29">
                                            <p:txEl>
                                              <p:pRg st="4" end="4"/>
                                            </p:txEl>
                                          </p:spTgt>
                                        </p:tgtEl>
                                      </p:cBhvr>
                                    </p:animEffect>
                                  </p:childTnLst>
                                </p:cTn>
                              </p:par>
                            </p:childTnLst>
                          </p:cTn>
                        </p:par>
                        <p:par>
                          <p:cTn id="28" fill="hold">
                            <p:stCondLst>
                              <p:cond delay="3300"/>
                            </p:stCondLst>
                            <p:childTnLst>
                              <p:par>
                                <p:cTn id="29" presetID="10" presetClass="entr" presetSubtype="0" fill="hold" grpId="0" nodeType="afterEffect">
                                  <p:stCondLst>
                                    <p:cond delay="0"/>
                                  </p:stCondLst>
                                  <p:childTnLst>
                                    <p:set>
                                      <p:cBhvr>
                                        <p:cTn id="30" dur="1" fill="hold">
                                          <p:stCondLst>
                                            <p:cond delay="0"/>
                                          </p:stCondLst>
                                        </p:cTn>
                                        <p:tgtEl>
                                          <p:spTgt spid="29">
                                            <p:txEl>
                                              <p:pRg st="5" end="5"/>
                                            </p:txEl>
                                          </p:spTgt>
                                        </p:tgtEl>
                                        <p:attrNameLst>
                                          <p:attrName>style.visibility</p:attrName>
                                        </p:attrNameLst>
                                      </p:cBhvr>
                                      <p:to>
                                        <p:strVal val="visible"/>
                                      </p:to>
                                    </p:set>
                                    <p:animEffect transition="in" filter="fade">
                                      <p:cBhvr>
                                        <p:cTn id="31" dur="500"/>
                                        <p:tgtEl>
                                          <p:spTgt spid="29">
                                            <p:txEl>
                                              <p:pRg st="5" end="5"/>
                                            </p:txEl>
                                          </p:spTgt>
                                        </p:tgtEl>
                                      </p:cBhvr>
                                    </p:animEffect>
                                  </p:childTnLst>
                                </p:cTn>
                              </p:par>
                            </p:childTnLst>
                          </p:cTn>
                        </p:par>
                        <p:par>
                          <p:cTn id="32" fill="hold">
                            <p:stCondLst>
                              <p:cond delay="3800"/>
                            </p:stCondLst>
                            <p:childTnLst>
                              <p:par>
                                <p:cTn id="33" presetID="10" presetClass="entr" presetSubtype="0" fill="hold" grpId="0" nodeType="afterEffect">
                                  <p:stCondLst>
                                    <p:cond delay="0"/>
                                  </p:stCondLst>
                                  <p:childTnLst>
                                    <p:set>
                                      <p:cBhvr>
                                        <p:cTn id="34" dur="1" fill="hold">
                                          <p:stCondLst>
                                            <p:cond delay="0"/>
                                          </p:stCondLst>
                                        </p:cTn>
                                        <p:tgtEl>
                                          <p:spTgt spid="29">
                                            <p:txEl>
                                              <p:pRg st="6" end="6"/>
                                            </p:txEl>
                                          </p:spTgt>
                                        </p:tgtEl>
                                        <p:attrNameLst>
                                          <p:attrName>style.visibility</p:attrName>
                                        </p:attrNameLst>
                                      </p:cBhvr>
                                      <p:to>
                                        <p:strVal val="visible"/>
                                      </p:to>
                                    </p:set>
                                    <p:animEffect transition="in" filter="fade">
                                      <p:cBhvr>
                                        <p:cTn id="35" dur="500"/>
                                        <p:tgtEl>
                                          <p:spTgt spid="29">
                                            <p:txEl>
                                              <p:pRg st="6" end="6"/>
                                            </p:txEl>
                                          </p:spTgt>
                                        </p:tgtEl>
                                      </p:cBhvr>
                                    </p:animEffect>
                                  </p:childTnLst>
                                </p:cTn>
                              </p:par>
                            </p:childTnLst>
                          </p:cTn>
                        </p:par>
                        <p:par>
                          <p:cTn id="36" fill="hold">
                            <p:stCondLst>
                              <p:cond delay="4300"/>
                            </p:stCondLst>
                            <p:childTnLst>
                              <p:par>
                                <p:cTn id="37" presetID="10" presetClass="entr" presetSubtype="0" fill="hold" grpId="0" nodeType="afterEffect">
                                  <p:stCondLst>
                                    <p:cond delay="0"/>
                                  </p:stCondLst>
                                  <p:childTnLst>
                                    <p:set>
                                      <p:cBhvr>
                                        <p:cTn id="38" dur="1" fill="hold">
                                          <p:stCondLst>
                                            <p:cond delay="0"/>
                                          </p:stCondLst>
                                        </p:cTn>
                                        <p:tgtEl>
                                          <p:spTgt spid="29">
                                            <p:txEl>
                                              <p:pRg st="7" end="7"/>
                                            </p:txEl>
                                          </p:spTgt>
                                        </p:tgtEl>
                                        <p:attrNameLst>
                                          <p:attrName>style.visibility</p:attrName>
                                        </p:attrNameLst>
                                      </p:cBhvr>
                                      <p:to>
                                        <p:strVal val="visible"/>
                                      </p:to>
                                    </p:set>
                                    <p:animEffect transition="in" filter="fade">
                                      <p:cBhvr>
                                        <p:cTn id="39" dur="500"/>
                                        <p:tgtEl>
                                          <p:spTgt spid="29">
                                            <p:txEl>
                                              <p:pRg st="7" end="7"/>
                                            </p:txEl>
                                          </p:spTgt>
                                        </p:tgtEl>
                                      </p:cBhvr>
                                    </p:animEffect>
                                  </p:childTnLst>
                                </p:cTn>
                              </p:par>
                            </p:childTnLst>
                          </p:cTn>
                        </p:par>
                        <p:par>
                          <p:cTn id="40" fill="hold">
                            <p:stCondLst>
                              <p:cond delay="4800"/>
                            </p:stCondLst>
                            <p:childTnLst>
                              <p:par>
                                <p:cTn id="41" presetID="10" presetClass="entr" presetSubtype="0" fill="hold" grpId="0" nodeType="afterEffect">
                                  <p:stCondLst>
                                    <p:cond delay="0"/>
                                  </p:stCondLst>
                                  <p:childTnLst>
                                    <p:set>
                                      <p:cBhvr>
                                        <p:cTn id="42" dur="1" fill="hold">
                                          <p:stCondLst>
                                            <p:cond delay="0"/>
                                          </p:stCondLst>
                                        </p:cTn>
                                        <p:tgtEl>
                                          <p:spTgt spid="29">
                                            <p:txEl>
                                              <p:pRg st="8" end="8"/>
                                            </p:txEl>
                                          </p:spTgt>
                                        </p:tgtEl>
                                        <p:attrNameLst>
                                          <p:attrName>style.visibility</p:attrName>
                                        </p:attrNameLst>
                                      </p:cBhvr>
                                      <p:to>
                                        <p:strVal val="visible"/>
                                      </p:to>
                                    </p:set>
                                    <p:animEffect transition="in" filter="fade">
                                      <p:cBhvr>
                                        <p:cTn id="43" dur="500"/>
                                        <p:tgtEl>
                                          <p:spTgt spid="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39240" y="558640"/>
            <a:ext cx="12192000" cy="5077795"/>
          </a:xfrm>
          <a:custGeom>
            <a:avLst/>
            <a:gdLst/>
            <a:ahLst/>
            <a:cxnLst/>
            <a:rect l="l" t="t" r="r" b="b"/>
            <a:pathLst>
              <a:path w="12192000" h="5077795">
                <a:moveTo>
                  <a:pt x="12192000" y="0"/>
                </a:moveTo>
                <a:lnTo>
                  <a:pt x="12192000" y="360599"/>
                </a:lnTo>
                <a:cubicBezTo>
                  <a:pt x="11969441" y="547263"/>
                  <a:pt x="11726256" y="701706"/>
                  <a:pt x="11460657" y="801284"/>
                </a:cubicBezTo>
                <a:cubicBezTo>
                  <a:pt x="10274248" y="1246090"/>
                  <a:pt x="8051730" y="499465"/>
                  <a:pt x="6836373" y="1011478"/>
                </a:cubicBezTo>
                <a:cubicBezTo>
                  <a:pt x="5621017" y="1523490"/>
                  <a:pt x="5623714" y="3156540"/>
                  <a:pt x="4168521" y="3873358"/>
                </a:cubicBezTo>
                <a:cubicBezTo>
                  <a:pt x="3145672" y="4377205"/>
                  <a:pt x="1550322" y="4814483"/>
                  <a:pt x="0" y="5077795"/>
                </a:cubicBezTo>
                <a:lnTo>
                  <a:pt x="0" y="3746778"/>
                </a:lnTo>
                <a:cubicBezTo>
                  <a:pt x="1363103" y="3697697"/>
                  <a:pt x="3053959" y="3589514"/>
                  <a:pt x="3942157" y="3258944"/>
                </a:cubicBezTo>
                <a:cubicBezTo>
                  <a:pt x="5375793" y="2725373"/>
                  <a:pt x="5502448" y="1065373"/>
                  <a:pt x="6723193" y="607257"/>
                </a:cubicBezTo>
                <a:cubicBezTo>
                  <a:pt x="7943938" y="149140"/>
                  <a:pt x="10058257" y="847338"/>
                  <a:pt x="11266631" y="510243"/>
                </a:cubicBezTo>
                <a:cubicBezTo>
                  <a:pt x="11603675" y="416219"/>
                  <a:pt x="11911578" y="230483"/>
                  <a:pt x="12192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3"/>
          <p:cNvSpPr>
            <a:spLocks noChangeAspect="1" noChangeArrowheads="1" noTextEdit="1"/>
          </p:cNvSpPr>
          <p:nvPr/>
        </p:nvSpPr>
        <p:spPr bwMode="auto">
          <a:xfrm>
            <a:off x="4062663" y="152399"/>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8" name="Group 17"/>
          <p:cNvGrpSpPr/>
          <p:nvPr/>
        </p:nvGrpSpPr>
        <p:grpSpPr>
          <a:xfrm rot="1866664">
            <a:off x="8777485" y="655381"/>
            <a:ext cx="3043345" cy="1819700"/>
            <a:chOff x="10819144" y="880581"/>
            <a:chExt cx="1502929" cy="922475"/>
          </a:xfrm>
        </p:grpSpPr>
        <p:grpSp>
          <p:nvGrpSpPr>
            <p:cNvPr id="45" name="Group 44"/>
            <p:cNvGrpSpPr/>
            <p:nvPr/>
          </p:nvGrpSpPr>
          <p:grpSpPr>
            <a:xfrm rot="4370924">
              <a:off x="11109371" y="590354"/>
              <a:ext cx="922475" cy="1502929"/>
              <a:chOff x="2680417" y="340131"/>
              <a:chExt cx="1772630" cy="3116355"/>
            </a:xfrm>
          </p:grpSpPr>
          <p:sp>
            <p:nvSpPr>
              <p:cNvPr id="46"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7"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grpSp>
        <p:sp>
          <p:nvSpPr>
            <p:cNvPr id="56" name="TextBox 55"/>
            <p:cNvSpPr txBox="1"/>
            <p:nvPr/>
          </p:nvSpPr>
          <p:spPr>
            <a:xfrm rot="19288397">
              <a:off x="10903767" y="1054430"/>
              <a:ext cx="1237491" cy="584775"/>
            </a:xfrm>
            <a:prstGeom prst="rect">
              <a:avLst/>
            </a:prstGeom>
            <a:noFill/>
          </p:spPr>
          <p:txBody>
            <a:bodyPr wrap="square" rtlCol="0">
              <a:normAutofit/>
            </a:bodyPr>
            <a:lstStyle/>
            <a:p>
              <a:pPr algn="ctr"/>
              <a:r>
                <a:rPr lang="en-US" sz="3600" b="1"/>
                <a:t>Chapter 4</a:t>
              </a:r>
              <a:br>
                <a:rPr lang="en-US" sz="1400"/>
              </a:br>
              <a:r>
                <a:rPr lang="en-US" sz="1400"/>
                <a:t>Justification by Faith!</a:t>
              </a:r>
            </a:p>
            <a:p>
              <a:pPr algn="ctr"/>
              <a:r>
                <a:rPr lang="en-US" sz="1400"/>
                <a:t>How we receive the gospel!</a:t>
              </a:r>
            </a:p>
          </p:txBody>
        </p:sp>
      </p:grpSp>
      <p:sp>
        <p:nvSpPr>
          <p:cNvPr id="33" name="Title 1"/>
          <p:cNvSpPr txBox="1">
            <a:spLocks/>
          </p:cNvSpPr>
          <p:nvPr/>
        </p:nvSpPr>
        <p:spPr>
          <a:xfrm>
            <a:off x="288190" y="651953"/>
            <a:ext cx="6148016" cy="1076276"/>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l"/>
            <a:r>
              <a:rPr lang="en-US" sz="7200" b="1">
                <a:solidFill>
                  <a:schemeClr val="accent1">
                    <a:lumMod val="50000"/>
                  </a:schemeClr>
                </a:solidFill>
              </a:rPr>
              <a:t>  </a:t>
            </a:r>
          </a:p>
        </p:txBody>
      </p:sp>
      <p:sp>
        <p:nvSpPr>
          <p:cNvPr id="29" name="Subtitle 2">
            <a:extLst>
              <a:ext uri="{FF2B5EF4-FFF2-40B4-BE49-F238E27FC236}">
                <a16:creationId xmlns:a16="http://schemas.microsoft.com/office/drawing/2014/main" id="{84C24D8A-B8CA-46B4-A91D-60EA33F49857}"/>
              </a:ext>
            </a:extLst>
          </p:cNvPr>
          <p:cNvSpPr txBox="1">
            <a:spLocks/>
          </p:cNvSpPr>
          <p:nvPr/>
        </p:nvSpPr>
        <p:spPr>
          <a:xfrm>
            <a:off x="4440768" y="2257008"/>
            <a:ext cx="7824351" cy="4519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baseline="30000">
                <a:solidFill>
                  <a:srgbClr val="70AD47"/>
                </a:solidFill>
              </a:rPr>
              <a:t>It was the basis of Abraham’s righteousness   4:1-5</a:t>
            </a:r>
          </a:p>
          <a:p>
            <a:pPr marL="0" indent="0">
              <a:buNone/>
            </a:pPr>
            <a:r>
              <a:rPr lang="en-US" b="1" baseline="30000">
                <a:solidFill>
                  <a:srgbClr val="70AD47"/>
                </a:solidFill>
              </a:rPr>
              <a:t>It was the basis of David’s righteousness 4:6-8</a:t>
            </a:r>
          </a:p>
          <a:p>
            <a:pPr marL="0" indent="0">
              <a:buNone/>
            </a:pPr>
            <a:r>
              <a:rPr lang="en-US" b="1" baseline="30000">
                <a:solidFill>
                  <a:srgbClr val="70AD47"/>
                </a:solidFill>
              </a:rPr>
              <a:t>It preceded and validated the seal of circumcision 4:9-12</a:t>
            </a:r>
          </a:p>
          <a:p>
            <a:pPr marL="0" indent="0">
              <a:buNone/>
            </a:pPr>
            <a:r>
              <a:rPr lang="en-US" b="1" baseline="30000">
                <a:solidFill>
                  <a:srgbClr val="70AD47"/>
                </a:solidFill>
              </a:rPr>
              <a:t>It preceded the law 4:13-15</a:t>
            </a:r>
          </a:p>
          <a:p>
            <a:pPr marL="0" indent="0">
              <a:buNone/>
            </a:pPr>
            <a:r>
              <a:rPr lang="en-US" b="1" baseline="30000">
                <a:solidFill>
                  <a:srgbClr val="70AD47"/>
                </a:solidFill>
              </a:rPr>
              <a:t>It was provided so that grace could be revealed 4:16a</a:t>
            </a:r>
          </a:p>
          <a:p>
            <a:pPr marL="0" indent="0">
              <a:buNone/>
            </a:pPr>
            <a:r>
              <a:rPr lang="en-US" b="1" baseline="30000">
                <a:solidFill>
                  <a:srgbClr val="70AD47"/>
                </a:solidFill>
              </a:rPr>
              <a:t>It was provided so that all the seed could obtain righteousness   4:16b-18</a:t>
            </a:r>
          </a:p>
          <a:p>
            <a:pPr marL="0" indent="0">
              <a:buNone/>
            </a:pPr>
            <a:r>
              <a:rPr lang="en-US" b="1" baseline="30000">
                <a:solidFill>
                  <a:srgbClr val="70AD47"/>
                </a:solidFill>
              </a:rPr>
              <a:t>It was credited to Abraham, (not earned) 4:19-22</a:t>
            </a:r>
          </a:p>
          <a:p>
            <a:pPr marL="0" indent="0">
              <a:buNone/>
            </a:pPr>
            <a:r>
              <a:rPr lang="en-US" b="1" baseline="30000">
                <a:solidFill>
                  <a:srgbClr val="70AD47"/>
                </a:solidFill>
              </a:rPr>
              <a:t>It was not for Abraham’s sake alone 4:23</a:t>
            </a:r>
          </a:p>
          <a:p>
            <a:pPr marL="0" indent="0">
              <a:buNone/>
            </a:pPr>
            <a:r>
              <a:rPr lang="en-US" b="1" baseline="30000">
                <a:solidFill>
                  <a:srgbClr val="70AD47"/>
                </a:solidFill>
              </a:rPr>
              <a:t>It was also provided for our benefit   4:24</a:t>
            </a:r>
          </a:p>
          <a:p>
            <a:pPr marL="0" indent="0">
              <a:buNone/>
            </a:pPr>
            <a:r>
              <a:rPr lang="en-US" b="1" baseline="30000">
                <a:solidFill>
                  <a:srgbClr val="70AD47"/>
                </a:solidFill>
              </a:rPr>
              <a:t>It must now be obtained through the risen Christ 4:24-25</a:t>
            </a:r>
          </a:p>
          <a:p>
            <a:pPr marL="0" indent="0">
              <a:buNone/>
            </a:pPr>
            <a:endParaRPr lang="en-US" sz="1400" b="1">
              <a:solidFill>
                <a:srgbClr val="70AD47"/>
              </a:solidFill>
            </a:endParaRPr>
          </a:p>
        </p:txBody>
      </p:sp>
      <p:sp>
        <p:nvSpPr>
          <p:cNvPr id="6" name="Rectangle 5">
            <a:extLst>
              <a:ext uri="{FF2B5EF4-FFF2-40B4-BE49-F238E27FC236}">
                <a16:creationId xmlns:a16="http://schemas.microsoft.com/office/drawing/2014/main" id="{58E1141E-1289-490E-966A-B53CEAD49824}"/>
              </a:ext>
            </a:extLst>
          </p:cNvPr>
          <p:cNvSpPr/>
          <p:nvPr/>
        </p:nvSpPr>
        <p:spPr>
          <a:xfrm>
            <a:off x="376394" y="467915"/>
            <a:ext cx="3743012" cy="646331"/>
          </a:xfrm>
          <a:prstGeom prst="rect">
            <a:avLst/>
          </a:prstGeom>
        </p:spPr>
        <p:txBody>
          <a:bodyPr wrap="none">
            <a:spAutoFit/>
          </a:bodyPr>
          <a:lstStyle/>
          <a:p>
            <a:pPr lvl="0"/>
            <a:r>
              <a:rPr lang="en-US" sz="3600" b="1">
                <a:solidFill>
                  <a:srgbClr val="70AD47">
                    <a:lumMod val="50000"/>
                  </a:srgbClr>
                </a:solidFill>
              </a:rPr>
              <a:t>Chapter Overview </a:t>
            </a:r>
          </a:p>
        </p:txBody>
      </p:sp>
    </p:spTree>
    <p:extLst>
      <p:ext uri="{BB962C8B-B14F-4D97-AF65-F5344CB8AC3E}">
        <p14:creationId xmlns:p14="http://schemas.microsoft.com/office/powerpoint/2010/main" val="41222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800"/>
                                        <p:tgtEl>
                                          <p:spTgt spid="4"/>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3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fade">
                                      <p:cBhvr>
                                        <p:cTn id="19" dur="500"/>
                                        <p:tgtEl>
                                          <p:spTgt spid="29">
                                            <p:txEl>
                                              <p:pRg st="0" end="0"/>
                                            </p:txEl>
                                          </p:spTgt>
                                        </p:tgtEl>
                                      </p:cBhvr>
                                    </p:animEffect>
                                  </p:childTnLst>
                                </p:cTn>
                              </p:par>
                            </p:childTnLst>
                          </p:cTn>
                        </p:par>
                        <p:par>
                          <p:cTn id="20" fill="hold">
                            <p:stCondLst>
                              <p:cond delay="2300"/>
                            </p:stCondLst>
                            <p:childTnLst>
                              <p:par>
                                <p:cTn id="21" presetID="10" presetClass="entr" presetSubtype="0" fill="hold" grpId="0" nodeType="after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fade">
                                      <p:cBhvr>
                                        <p:cTn id="23" dur="500"/>
                                        <p:tgtEl>
                                          <p:spTgt spid="29">
                                            <p:txEl>
                                              <p:pRg st="1" end="1"/>
                                            </p:txEl>
                                          </p:spTgt>
                                        </p:tgtEl>
                                      </p:cBhvr>
                                    </p:animEffect>
                                  </p:childTnLst>
                                </p:cTn>
                              </p:par>
                            </p:childTnLst>
                          </p:cTn>
                        </p:par>
                        <p:par>
                          <p:cTn id="24" fill="hold">
                            <p:stCondLst>
                              <p:cond delay="2800"/>
                            </p:stCondLst>
                            <p:childTnLst>
                              <p:par>
                                <p:cTn id="25" presetID="10" presetClass="entr" presetSubtype="0" fill="hold" grpId="0" nodeType="afterEffect">
                                  <p:stCondLst>
                                    <p:cond delay="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500"/>
                                        <p:tgtEl>
                                          <p:spTgt spid="29">
                                            <p:txEl>
                                              <p:pRg st="2" end="2"/>
                                            </p:txEl>
                                          </p:spTgt>
                                        </p:tgtEl>
                                      </p:cBhvr>
                                    </p:animEffect>
                                  </p:childTnLst>
                                </p:cTn>
                              </p:par>
                            </p:childTnLst>
                          </p:cTn>
                        </p:par>
                        <p:par>
                          <p:cTn id="28" fill="hold">
                            <p:stCondLst>
                              <p:cond delay="3300"/>
                            </p:stCondLst>
                            <p:childTnLst>
                              <p:par>
                                <p:cTn id="29" presetID="10" presetClass="entr" presetSubtype="0" fill="hold" grpId="0" nodeType="afterEffect">
                                  <p:stCondLst>
                                    <p:cond delay="0"/>
                                  </p:stCondLst>
                                  <p:childTnLst>
                                    <p:set>
                                      <p:cBhvr>
                                        <p:cTn id="30" dur="1" fill="hold">
                                          <p:stCondLst>
                                            <p:cond delay="0"/>
                                          </p:stCondLst>
                                        </p:cTn>
                                        <p:tgtEl>
                                          <p:spTgt spid="29">
                                            <p:txEl>
                                              <p:pRg st="3" end="3"/>
                                            </p:txEl>
                                          </p:spTgt>
                                        </p:tgtEl>
                                        <p:attrNameLst>
                                          <p:attrName>style.visibility</p:attrName>
                                        </p:attrNameLst>
                                      </p:cBhvr>
                                      <p:to>
                                        <p:strVal val="visible"/>
                                      </p:to>
                                    </p:set>
                                    <p:animEffect transition="in" filter="fade">
                                      <p:cBhvr>
                                        <p:cTn id="31" dur="500"/>
                                        <p:tgtEl>
                                          <p:spTgt spid="29">
                                            <p:txEl>
                                              <p:pRg st="3" end="3"/>
                                            </p:txEl>
                                          </p:spTgt>
                                        </p:tgtEl>
                                      </p:cBhvr>
                                    </p:animEffect>
                                  </p:childTnLst>
                                </p:cTn>
                              </p:par>
                            </p:childTnLst>
                          </p:cTn>
                        </p:par>
                        <p:par>
                          <p:cTn id="32" fill="hold">
                            <p:stCondLst>
                              <p:cond delay="3800"/>
                            </p:stCondLst>
                            <p:childTnLst>
                              <p:par>
                                <p:cTn id="33" presetID="10" presetClass="entr" presetSubtype="0" fill="hold" grpId="0" nodeType="afterEffect">
                                  <p:stCondLst>
                                    <p:cond delay="0"/>
                                  </p:stCondLst>
                                  <p:childTnLst>
                                    <p:set>
                                      <p:cBhvr>
                                        <p:cTn id="34" dur="1" fill="hold">
                                          <p:stCondLst>
                                            <p:cond delay="0"/>
                                          </p:stCondLst>
                                        </p:cTn>
                                        <p:tgtEl>
                                          <p:spTgt spid="29">
                                            <p:txEl>
                                              <p:pRg st="4" end="4"/>
                                            </p:txEl>
                                          </p:spTgt>
                                        </p:tgtEl>
                                        <p:attrNameLst>
                                          <p:attrName>style.visibility</p:attrName>
                                        </p:attrNameLst>
                                      </p:cBhvr>
                                      <p:to>
                                        <p:strVal val="visible"/>
                                      </p:to>
                                    </p:set>
                                    <p:animEffect transition="in" filter="fade">
                                      <p:cBhvr>
                                        <p:cTn id="35" dur="500"/>
                                        <p:tgtEl>
                                          <p:spTgt spid="29">
                                            <p:txEl>
                                              <p:pRg st="4" end="4"/>
                                            </p:txEl>
                                          </p:spTgt>
                                        </p:tgtEl>
                                      </p:cBhvr>
                                    </p:animEffect>
                                  </p:childTnLst>
                                </p:cTn>
                              </p:par>
                            </p:childTnLst>
                          </p:cTn>
                        </p:par>
                        <p:par>
                          <p:cTn id="36" fill="hold">
                            <p:stCondLst>
                              <p:cond delay="4300"/>
                            </p:stCondLst>
                            <p:childTnLst>
                              <p:par>
                                <p:cTn id="37" presetID="10" presetClass="entr" presetSubtype="0" fill="hold" grpId="0" nodeType="afterEffect">
                                  <p:stCondLst>
                                    <p:cond delay="0"/>
                                  </p:stCondLst>
                                  <p:childTnLst>
                                    <p:set>
                                      <p:cBhvr>
                                        <p:cTn id="38" dur="1" fill="hold">
                                          <p:stCondLst>
                                            <p:cond delay="0"/>
                                          </p:stCondLst>
                                        </p:cTn>
                                        <p:tgtEl>
                                          <p:spTgt spid="29">
                                            <p:txEl>
                                              <p:pRg st="5" end="5"/>
                                            </p:txEl>
                                          </p:spTgt>
                                        </p:tgtEl>
                                        <p:attrNameLst>
                                          <p:attrName>style.visibility</p:attrName>
                                        </p:attrNameLst>
                                      </p:cBhvr>
                                      <p:to>
                                        <p:strVal val="visible"/>
                                      </p:to>
                                    </p:set>
                                    <p:animEffect transition="in" filter="fade">
                                      <p:cBhvr>
                                        <p:cTn id="39" dur="500"/>
                                        <p:tgtEl>
                                          <p:spTgt spid="29">
                                            <p:txEl>
                                              <p:pRg st="5" end="5"/>
                                            </p:txEl>
                                          </p:spTgt>
                                        </p:tgtEl>
                                      </p:cBhvr>
                                    </p:animEffect>
                                  </p:childTnLst>
                                </p:cTn>
                              </p:par>
                            </p:childTnLst>
                          </p:cTn>
                        </p:par>
                        <p:par>
                          <p:cTn id="40" fill="hold">
                            <p:stCondLst>
                              <p:cond delay="4800"/>
                            </p:stCondLst>
                            <p:childTnLst>
                              <p:par>
                                <p:cTn id="41" presetID="10" presetClass="entr" presetSubtype="0" fill="hold" grpId="0" nodeType="afterEffect">
                                  <p:stCondLst>
                                    <p:cond delay="0"/>
                                  </p:stCondLst>
                                  <p:childTnLst>
                                    <p:set>
                                      <p:cBhvr>
                                        <p:cTn id="42" dur="1" fill="hold">
                                          <p:stCondLst>
                                            <p:cond delay="0"/>
                                          </p:stCondLst>
                                        </p:cTn>
                                        <p:tgtEl>
                                          <p:spTgt spid="29">
                                            <p:txEl>
                                              <p:pRg st="6" end="6"/>
                                            </p:txEl>
                                          </p:spTgt>
                                        </p:tgtEl>
                                        <p:attrNameLst>
                                          <p:attrName>style.visibility</p:attrName>
                                        </p:attrNameLst>
                                      </p:cBhvr>
                                      <p:to>
                                        <p:strVal val="visible"/>
                                      </p:to>
                                    </p:set>
                                    <p:animEffect transition="in" filter="fade">
                                      <p:cBhvr>
                                        <p:cTn id="43" dur="500"/>
                                        <p:tgtEl>
                                          <p:spTgt spid="29">
                                            <p:txEl>
                                              <p:pRg st="6" end="6"/>
                                            </p:txEl>
                                          </p:spTgt>
                                        </p:tgtEl>
                                      </p:cBhvr>
                                    </p:animEffect>
                                  </p:childTnLst>
                                </p:cTn>
                              </p:par>
                            </p:childTnLst>
                          </p:cTn>
                        </p:par>
                        <p:par>
                          <p:cTn id="44" fill="hold">
                            <p:stCondLst>
                              <p:cond delay="5300"/>
                            </p:stCondLst>
                            <p:childTnLst>
                              <p:par>
                                <p:cTn id="45" presetID="10" presetClass="entr" presetSubtype="0" fill="hold" grpId="0" nodeType="afterEffect">
                                  <p:stCondLst>
                                    <p:cond delay="0"/>
                                  </p:stCondLst>
                                  <p:childTnLst>
                                    <p:set>
                                      <p:cBhvr>
                                        <p:cTn id="46" dur="1" fill="hold">
                                          <p:stCondLst>
                                            <p:cond delay="0"/>
                                          </p:stCondLst>
                                        </p:cTn>
                                        <p:tgtEl>
                                          <p:spTgt spid="29">
                                            <p:txEl>
                                              <p:pRg st="7" end="7"/>
                                            </p:txEl>
                                          </p:spTgt>
                                        </p:tgtEl>
                                        <p:attrNameLst>
                                          <p:attrName>style.visibility</p:attrName>
                                        </p:attrNameLst>
                                      </p:cBhvr>
                                      <p:to>
                                        <p:strVal val="visible"/>
                                      </p:to>
                                    </p:set>
                                    <p:animEffect transition="in" filter="fade">
                                      <p:cBhvr>
                                        <p:cTn id="47" dur="500"/>
                                        <p:tgtEl>
                                          <p:spTgt spid="29">
                                            <p:txEl>
                                              <p:pRg st="7" end="7"/>
                                            </p:txEl>
                                          </p:spTgt>
                                        </p:tgtEl>
                                      </p:cBhvr>
                                    </p:animEffect>
                                  </p:childTnLst>
                                </p:cTn>
                              </p:par>
                            </p:childTnLst>
                          </p:cTn>
                        </p:par>
                        <p:par>
                          <p:cTn id="48" fill="hold">
                            <p:stCondLst>
                              <p:cond delay="5800"/>
                            </p:stCondLst>
                            <p:childTnLst>
                              <p:par>
                                <p:cTn id="49" presetID="10" presetClass="entr" presetSubtype="0" fill="hold" grpId="0" nodeType="afterEffect">
                                  <p:stCondLst>
                                    <p:cond delay="0"/>
                                  </p:stCondLst>
                                  <p:childTnLst>
                                    <p:set>
                                      <p:cBhvr>
                                        <p:cTn id="50" dur="1" fill="hold">
                                          <p:stCondLst>
                                            <p:cond delay="0"/>
                                          </p:stCondLst>
                                        </p:cTn>
                                        <p:tgtEl>
                                          <p:spTgt spid="29">
                                            <p:txEl>
                                              <p:pRg st="8" end="8"/>
                                            </p:txEl>
                                          </p:spTgt>
                                        </p:tgtEl>
                                        <p:attrNameLst>
                                          <p:attrName>style.visibility</p:attrName>
                                        </p:attrNameLst>
                                      </p:cBhvr>
                                      <p:to>
                                        <p:strVal val="visible"/>
                                      </p:to>
                                    </p:set>
                                    <p:animEffect transition="in" filter="fade">
                                      <p:cBhvr>
                                        <p:cTn id="51" dur="500"/>
                                        <p:tgtEl>
                                          <p:spTgt spid="29">
                                            <p:txEl>
                                              <p:pRg st="8" end="8"/>
                                            </p:txEl>
                                          </p:spTgt>
                                        </p:tgtEl>
                                      </p:cBhvr>
                                    </p:animEffect>
                                  </p:childTnLst>
                                </p:cTn>
                              </p:par>
                            </p:childTnLst>
                          </p:cTn>
                        </p:par>
                        <p:par>
                          <p:cTn id="52" fill="hold">
                            <p:stCondLst>
                              <p:cond delay="6300"/>
                            </p:stCondLst>
                            <p:childTnLst>
                              <p:par>
                                <p:cTn id="53" presetID="10" presetClass="entr" presetSubtype="0" fill="hold" grpId="0" nodeType="afterEffect">
                                  <p:stCondLst>
                                    <p:cond delay="0"/>
                                  </p:stCondLst>
                                  <p:childTnLst>
                                    <p:set>
                                      <p:cBhvr>
                                        <p:cTn id="54" dur="1" fill="hold">
                                          <p:stCondLst>
                                            <p:cond delay="0"/>
                                          </p:stCondLst>
                                        </p:cTn>
                                        <p:tgtEl>
                                          <p:spTgt spid="29">
                                            <p:txEl>
                                              <p:pRg st="9" end="9"/>
                                            </p:txEl>
                                          </p:spTgt>
                                        </p:tgtEl>
                                        <p:attrNameLst>
                                          <p:attrName>style.visibility</p:attrName>
                                        </p:attrNameLst>
                                      </p:cBhvr>
                                      <p:to>
                                        <p:strVal val="visible"/>
                                      </p:to>
                                    </p:set>
                                    <p:animEffect transition="in" filter="fade">
                                      <p:cBhvr>
                                        <p:cTn id="55" dur="500"/>
                                        <p:tgtEl>
                                          <p:spTgt spid="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3" grpId="0"/>
      <p:bldP spid="2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a:solidFill>
                    <a:schemeClr val="accent1">
                      <a:lumMod val="50000"/>
                    </a:schemeClr>
                  </a:solidFill>
                </a:rPr>
                <a:t>Chapter One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77254" y="982014"/>
            <a:ext cx="5664554" cy="4555093"/>
          </a:xfrm>
          <a:prstGeom prst="rect">
            <a:avLst/>
          </a:prstGeom>
          <a:noFill/>
        </p:spPr>
        <p:txBody>
          <a:bodyPr wrap="square" rtlCol="0">
            <a:spAutoFit/>
          </a:bodyPr>
          <a:lstStyle/>
          <a:p>
            <a:r>
              <a:rPr lang="en-US" sz="2400" b="1" baseline="30000"/>
              <a:t>CHAPTER 1 -</a:t>
            </a:r>
            <a:r>
              <a:rPr lang="en-US" sz="2400" baseline="30000"/>
              <a:t> </a:t>
            </a:r>
          </a:p>
          <a:p>
            <a:endParaRPr lang="en-US" sz="2400" baseline="30000"/>
          </a:p>
          <a:p>
            <a:r>
              <a:rPr lang="en-US" sz="2400" b="1" baseline="30000"/>
              <a:t>1</a:t>
            </a:r>
            <a:r>
              <a:rPr lang="en-US" sz="2400" baseline="30000"/>
              <a:t>. Please mention two or three overall things Paul is attempting to do in this chapter.</a:t>
            </a:r>
          </a:p>
          <a:p>
            <a:endParaRPr lang="en-US" sz="2400" baseline="30000"/>
          </a:p>
          <a:p>
            <a:endParaRPr lang="en-US" sz="2400" baseline="30000"/>
          </a:p>
          <a:p>
            <a:endParaRPr lang="en-US" sz="2400" baseline="30000"/>
          </a:p>
          <a:p>
            <a:r>
              <a:rPr lang="en-US" sz="2400" b="1" baseline="30000"/>
              <a:t>2.</a:t>
            </a:r>
            <a:r>
              <a:rPr lang="en-US" sz="2400" baseline="30000"/>
              <a:t> </a:t>
            </a:r>
            <a:r>
              <a:rPr lang="en-US" sz="2400" b="1" baseline="30000"/>
              <a:t>Looking at Romans 1:5 only</a:t>
            </a:r>
            <a:r>
              <a:rPr lang="en-US" sz="2400" baseline="30000"/>
              <a:t> please answer the following questions - based upon this verse.</a:t>
            </a:r>
            <a:br>
              <a:rPr lang="en-US" sz="2400" baseline="30000"/>
            </a:br>
            <a:endParaRPr lang="en-US" sz="2400" baseline="30000"/>
          </a:p>
          <a:p>
            <a:r>
              <a:rPr lang="en-US" sz="2400" baseline="30000"/>
              <a:t>a. What did Paul perceive his task to be?</a:t>
            </a:r>
            <a:br>
              <a:rPr lang="en-US" sz="2400" baseline="30000"/>
            </a:br>
            <a:br>
              <a:rPr lang="en-US" sz="2400" baseline="30000"/>
            </a:br>
            <a:endParaRPr lang="en-US" sz="2400" baseline="30000"/>
          </a:p>
          <a:p>
            <a:r>
              <a:rPr lang="en-US" sz="2400" baseline="30000"/>
              <a:t>b. How far did his responsibilities extend?</a:t>
            </a:r>
            <a:br>
              <a:rPr lang="en-US" sz="2400" baseline="30000"/>
            </a:br>
            <a:br>
              <a:rPr lang="en-US" sz="2400" baseline="30000"/>
            </a:br>
            <a:endParaRPr lang="en-US" sz="2400" baseline="30000"/>
          </a:p>
          <a:p>
            <a:r>
              <a:rPr lang="en-US" sz="2400" baseline="30000"/>
              <a:t>c. What tools were given to him to complete his task?</a:t>
            </a:r>
          </a:p>
          <a:p>
            <a:endParaRPr lang="en-US"/>
          </a:p>
        </p:txBody>
      </p:sp>
    </p:spTree>
    <p:extLst>
      <p:ext uri="{BB962C8B-B14F-4D97-AF65-F5344CB8AC3E}">
        <p14:creationId xmlns:p14="http://schemas.microsoft.com/office/powerpoint/2010/main" val="2060050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10"/>
          <p:cNvSpPr>
            <a:spLocks/>
          </p:cNvSpPr>
          <p:nvPr/>
        </p:nvSpPr>
        <p:spPr bwMode="auto">
          <a:xfrm rot="8260267">
            <a:off x="10881576" y="2471612"/>
            <a:ext cx="1291115" cy="2269831"/>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10"/>
          <p:cNvSpPr>
            <a:spLocks/>
          </p:cNvSpPr>
          <p:nvPr/>
        </p:nvSpPr>
        <p:spPr bwMode="auto">
          <a:xfrm rot="1256051">
            <a:off x="1684266" y="2972722"/>
            <a:ext cx="1646093" cy="289389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3"/>
          <p:cNvSpPr>
            <a:spLocks noChangeAspect="1" noChangeArrowheads="1" noTextEdit="1"/>
          </p:cNvSpPr>
          <p:nvPr/>
        </p:nvSpPr>
        <p:spPr bwMode="auto">
          <a:xfrm>
            <a:off x="4062663" y="425524"/>
            <a:ext cx="4085465" cy="56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1" name="Picture 10"/>
          <p:cNvPicPr>
            <a:picLocks noChangeAspect="1"/>
          </p:cNvPicPr>
          <p:nvPr/>
        </p:nvPicPr>
        <p:blipFill>
          <a:blip r:embed="rId2" cstate="print">
            <a:alphaModFix amt="12000"/>
            <a:extLst>
              <a:ext uri="{28A0092B-C50C-407E-A947-70E740481C1C}">
                <a14:useLocalDpi xmlns:a14="http://schemas.microsoft.com/office/drawing/2010/main" val="0"/>
              </a:ext>
            </a:extLst>
          </a:blip>
          <a:stretch>
            <a:fillRect/>
          </a:stretch>
        </p:blipFill>
        <p:spPr>
          <a:xfrm>
            <a:off x="4150332" y="840855"/>
            <a:ext cx="6847280" cy="4563712"/>
          </a:xfrm>
          <a:prstGeom prst="roundRect">
            <a:avLst>
              <a:gd name="adj" fmla="val 16667"/>
            </a:avLst>
          </a:prstGeom>
          <a:ln>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14" name="TextBox 13"/>
          <p:cNvSpPr txBox="1"/>
          <p:nvPr/>
        </p:nvSpPr>
        <p:spPr>
          <a:xfrm>
            <a:off x="1864611" y="30747"/>
            <a:ext cx="8110661" cy="769441"/>
          </a:xfrm>
          <a:prstGeom prst="rect">
            <a:avLst/>
          </a:prstGeom>
          <a:noFill/>
        </p:spPr>
        <p:txBody>
          <a:bodyPr wrap="square" rtlCol="0">
            <a:spAutoFit/>
          </a:bodyPr>
          <a:lstStyle/>
          <a:p>
            <a:r>
              <a:rPr lang="en-US" sz="4400" b="1">
                <a:solidFill>
                  <a:schemeClr val="accent1">
                    <a:lumMod val="75000"/>
                  </a:schemeClr>
                </a:solidFill>
              </a:rPr>
              <a:t>Questions for Breakout</a:t>
            </a:r>
          </a:p>
        </p:txBody>
      </p:sp>
      <p:grpSp>
        <p:nvGrpSpPr>
          <p:cNvPr id="6" name="Group 5"/>
          <p:cNvGrpSpPr/>
          <p:nvPr/>
        </p:nvGrpSpPr>
        <p:grpSpPr>
          <a:xfrm>
            <a:off x="-1042341" y="2114026"/>
            <a:ext cx="5249053" cy="2509350"/>
            <a:chOff x="-1042341" y="736014"/>
            <a:chExt cx="8131575" cy="3887362"/>
          </a:xfrm>
        </p:grpSpPr>
        <p:sp>
          <p:nvSpPr>
            <p:cNvPr id="37" name="Freeform 36"/>
            <p:cNvSpPr/>
            <p:nvPr/>
          </p:nvSpPr>
          <p:spPr>
            <a:xfrm rot="20118766">
              <a:off x="-1042341" y="2967884"/>
              <a:ext cx="3567062" cy="1655492"/>
            </a:xfrm>
            <a:custGeom>
              <a:avLst/>
              <a:gdLst/>
              <a:ahLst/>
              <a:cxnLst/>
              <a:rect l="l" t="t" r="r" b="b"/>
              <a:pathLst>
                <a:path w="3567062" h="1655492">
                  <a:moveTo>
                    <a:pt x="3534170" y="0"/>
                  </a:moveTo>
                  <a:cubicBezTo>
                    <a:pt x="3534170" y="88654"/>
                    <a:pt x="3567062" y="27704"/>
                    <a:pt x="3567062" y="116358"/>
                  </a:cubicBezTo>
                  <a:cubicBezTo>
                    <a:pt x="3500159" y="204003"/>
                    <a:pt x="3337876" y="71528"/>
                    <a:pt x="3048698" y="315324"/>
                  </a:cubicBezTo>
                  <a:cubicBezTo>
                    <a:pt x="2759520" y="559120"/>
                    <a:pt x="2426744" y="1350494"/>
                    <a:pt x="1831993" y="1579137"/>
                  </a:cubicBezTo>
                  <a:cubicBezTo>
                    <a:pt x="1379853" y="1752955"/>
                    <a:pt x="613207" y="1572833"/>
                    <a:pt x="0" y="1592694"/>
                  </a:cubicBezTo>
                  <a:lnTo>
                    <a:pt x="90562" y="1395682"/>
                  </a:lnTo>
                  <a:cubicBezTo>
                    <a:pt x="658161" y="1407508"/>
                    <a:pt x="1311554" y="1541267"/>
                    <a:pt x="1733316" y="1429534"/>
                  </a:cubicBezTo>
                  <a:cubicBezTo>
                    <a:pt x="2339217" y="1269018"/>
                    <a:pt x="2729875" y="448304"/>
                    <a:pt x="3030018" y="210048"/>
                  </a:cubicBezTo>
                  <a:cubicBezTo>
                    <a:pt x="3330160" y="-28207"/>
                    <a:pt x="3449333" y="66659"/>
                    <a:pt x="35341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rot="3864643" flipH="1">
              <a:off x="2291390" y="-552161"/>
              <a:ext cx="3509669" cy="6086019"/>
              <a:chOff x="2680417" y="340131"/>
              <a:chExt cx="1772630" cy="3116355"/>
            </a:xfrm>
          </p:grpSpPr>
          <p:sp>
            <p:nvSpPr>
              <p:cNvPr id="12" name="Freeform 9"/>
              <p:cNvSpPr>
                <a:spLocks/>
              </p:cNvSpPr>
              <p:nvPr/>
            </p:nvSpPr>
            <p:spPr bwMode="auto">
              <a:xfrm>
                <a:off x="2680417" y="340131"/>
                <a:ext cx="1772630" cy="3116355"/>
              </a:xfrm>
              <a:custGeom>
                <a:avLst/>
                <a:gdLst>
                  <a:gd name="T0" fmla="*/ 1306 w 1306"/>
                  <a:gd name="T1" fmla="*/ 1340 h 2296"/>
                  <a:gd name="T2" fmla="*/ 1298 w 1306"/>
                  <a:gd name="T3" fmla="*/ 1228 h 2296"/>
                  <a:gd name="T4" fmla="*/ 1276 w 1306"/>
                  <a:gd name="T5" fmla="*/ 1114 h 2296"/>
                  <a:gd name="T6" fmla="*/ 1244 w 1306"/>
                  <a:gd name="T7" fmla="*/ 1000 h 2296"/>
                  <a:gd name="T8" fmla="*/ 1204 w 1306"/>
                  <a:gd name="T9" fmla="*/ 884 h 2296"/>
                  <a:gd name="T10" fmla="*/ 1154 w 1306"/>
                  <a:gd name="T11" fmla="*/ 770 h 2296"/>
                  <a:gd name="T12" fmla="*/ 1098 w 1306"/>
                  <a:gd name="T13" fmla="*/ 658 h 2296"/>
                  <a:gd name="T14" fmla="*/ 1040 w 1306"/>
                  <a:gd name="T15" fmla="*/ 552 h 2296"/>
                  <a:gd name="T16" fmla="*/ 918 w 1306"/>
                  <a:gd name="T17" fmla="*/ 356 h 2296"/>
                  <a:gd name="T18" fmla="*/ 804 w 1306"/>
                  <a:gd name="T19" fmla="*/ 192 h 2296"/>
                  <a:gd name="T20" fmla="*/ 680 w 1306"/>
                  <a:gd name="T21" fmla="*/ 32 h 2296"/>
                  <a:gd name="T22" fmla="*/ 652 w 1306"/>
                  <a:gd name="T23" fmla="*/ 0 h 2296"/>
                  <a:gd name="T24" fmla="*/ 552 w 1306"/>
                  <a:gd name="T25" fmla="*/ 126 h 2296"/>
                  <a:gd name="T26" fmla="*/ 446 w 1306"/>
                  <a:gd name="T27" fmla="*/ 270 h 2296"/>
                  <a:gd name="T28" fmla="*/ 326 w 1306"/>
                  <a:gd name="T29" fmla="*/ 450 h 2296"/>
                  <a:gd name="T30" fmla="*/ 236 w 1306"/>
                  <a:gd name="T31" fmla="*/ 604 h 2296"/>
                  <a:gd name="T32" fmla="*/ 180 w 1306"/>
                  <a:gd name="T33" fmla="*/ 714 h 2296"/>
                  <a:gd name="T34" fmla="*/ 126 w 1306"/>
                  <a:gd name="T35" fmla="*/ 826 h 2296"/>
                  <a:gd name="T36" fmla="*/ 80 w 1306"/>
                  <a:gd name="T37" fmla="*/ 942 h 2296"/>
                  <a:gd name="T38" fmla="*/ 44 w 1306"/>
                  <a:gd name="T39" fmla="*/ 1056 h 2296"/>
                  <a:gd name="T40" fmla="*/ 18 w 1306"/>
                  <a:gd name="T41" fmla="*/ 1172 h 2296"/>
                  <a:gd name="T42" fmla="*/ 2 w 1306"/>
                  <a:gd name="T43" fmla="*/ 1284 h 2296"/>
                  <a:gd name="T44" fmla="*/ 0 w 1306"/>
                  <a:gd name="T45" fmla="*/ 1340 h 2296"/>
                  <a:gd name="T46" fmla="*/ 8 w 1306"/>
                  <a:gd name="T47" fmla="*/ 1448 h 2296"/>
                  <a:gd name="T48" fmla="*/ 28 w 1306"/>
                  <a:gd name="T49" fmla="*/ 1550 h 2296"/>
                  <a:gd name="T50" fmla="*/ 62 w 1306"/>
                  <a:gd name="T51" fmla="*/ 1646 h 2296"/>
                  <a:gd name="T52" fmla="*/ 102 w 1306"/>
                  <a:gd name="T53" fmla="*/ 1736 h 2296"/>
                  <a:gd name="T54" fmla="*/ 152 w 1306"/>
                  <a:gd name="T55" fmla="*/ 1822 h 2296"/>
                  <a:gd name="T56" fmla="*/ 208 w 1306"/>
                  <a:gd name="T57" fmla="*/ 1900 h 2296"/>
                  <a:gd name="T58" fmla="*/ 266 w 1306"/>
                  <a:gd name="T59" fmla="*/ 1972 h 2296"/>
                  <a:gd name="T60" fmla="*/ 326 w 1306"/>
                  <a:gd name="T61" fmla="*/ 2038 h 2296"/>
                  <a:gd name="T62" fmla="*/ 446 w 1306"/>
                  <a:gd name="T63" fmla="*/ 2148 h 2296"/>
                  <a:gd name="T64" fmla="*/ 552 w 1306"/>
                  <a:gd name="T65" fmla="*/ 2228 h 2296"/>
                  <a:gd name="T66" fmla="*/ 624 w 1306"/>
                  <a:gd name="T67" fmla="*/ 2278 h 2296"/>
                  <a:gd name="T68" fmla="*/ 652 w 1306"/>
                  <a:gd name="T69" fmla="*/ 2296 h 2296"/>
                  <a:gd name="T70" fmla="*/ 714 w 1306"/>
                  <a:gd name="T71" fmla="*/ 2258 h 2296"/>
                  <a:gd name="T72" fmla="*/ 804 w 1306"/>
                  <a:gd name="T73" fmla="*/ 2192 h 2296"/>
                  <a:gd name="T74" fmla="*/ 918 w 1306"/>
                  <a:gd name="T75" fmla="*/ 2096 h 2296"/>
                  <a:gd name="T76" fmla="*/ 1010 w 1306"/>
                  <a:gd name="T77" fmla="*/ 2006 h 2296"/>
                  <a:gd name="T78" fmla="*/ 1070 w 1306"/>
                  <a:gd name="T79" fmla="*/ 1938 h 2296"/>
                  <a:gd name="T80" fmla="*/ 1126 w 1306"/>
                  <a:gd name="T81" fmla="*/ 1862 h 2296"/>
                  <a:gd name="T82" fmla="*/ 1180 w 1306"/>
                  <a:gd name="T83" fmla="*/ 1780 h 2296"/>
                  <a:gd name="T84" fmla="*/ 1226 w 1306"/>
                  <a:gd name="T85" fmla="*/ 1692 h 2296"/>
                  <a:gd name="T86" fmla="*/ 1262 w 1306"/>
                  <a:gd name="T87" fmla="*/ 1598 h 2296"/>
                  <a:gd name="T88" fmla="*/ 1288 w 1306"/>
                  <a:gd name="T89" fmla="*/ 1500 h 2296"/>
                  <a:gd name="T90" fmla="*/ 1304 w 1306"/>
                  <a:gd name="T91" fmla="*/ 1394 h 2296"/>
                  <a:gd name="T92" fmla="*/ 1306 w 1306"/>
                  <a:gd name="T93" fmla="*/ 134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6" h="2296">
                    <a:moveTo>
                      <a:pt x="1306" y="1340"/>
                    </a:moveTo>
                    <a:lnTo>
                      <a:pt x="1306" y="1340"/>
                    </a:lnTo>
                    <a:lnTo>
                      <a:pt x="1304" y="1284"/>
                    </a:lnTo>
                    <a:lnTo>
                      <a:pt x="1298" y="1228"/>
                    </a:lnTo>
                    <a:lnTo>
                      <a:pt x="1288" y="1172"/>
                    </a:lnTo>
                    <a:lnTo>
                      <a:pt x="1276" y="1114"/>
                    </a:lnTo>
                    <a:lnTo>
                      <a:pt x="1262" y="1056"/>
                    </a:lnTo>
                    <a:lnTo>
                      <a:pt x="1244" y="1000"/>
                    </a:lnTo>
                    <a:lnTo>
                      <a:pt x="1226" y="942"/>
                    </a:lnTo>
                    <a:lnTo>
                      <a:pt x="1204" y="884"/>
                    </a:lnTo>
                    <a:lnTo>
                      <a:pt x="1180" y="826"/>
                    </a:lnTo>
                    <a:lnTo>
                      <a:pt x="1154" y="770"/>
                    </a:lnTo>
                    <a:lnTo>
                      <a:pt x="1126" y="714"/>
                    </a:lnTo>
                    <a:lnTo>
                      <a:pt x="1098" y="658"/>
                    </a:lnTo>
                    <a:lnTo>
                      <a:pt x="1070" y="604"/>
                    </a:lnTo>
                    <a:lnTo>
                      <a:pt x="1040" y="552"/>
                    </a:lnTo>
                    <a:lnTo>
                      <a:pt x="978" y="450"/>
                    </a:lnTo>
                    <a:lnTo>
                      <a:pt x="918" y="356"/>
                    </a:lnTo>
                    <a:lnTo>
                      <a:pt x="860" y="270"/>
                    </a:lnTo>
                    <a:lnTo>
                      <a:pt x="804" y="192"/>
                    </a:lnTo>
                    <a:lnTo>
                      <a:pt x="754" y="126"/>
                    </a:lnTo>
                    <a:lnTo>
                      <a:pt x="680" y="32"/>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80" y="2278"/>
                    </a:lnTo>
                    <a:lnTo>
                      <a:pt x="714" y="2258"/>
                    </a:lnTo>
                    <a:lnTo>
                      <a:pt x="754" y="2228"/>
                    </a:lnTo>
                    <a:lnTo>
                      <a:pt x="804" y="2192"/>
                    </a:lnTo>
                    <a:lnTo>
                      <a:pt x="860" y="2148"/>
                    </a:lnTo>
                    <a:lnTo>
                      <a:pt x="918" y="2096"/>
                    </a:lnTo>
                    <a:lnTo>
                      <a:pt x="978" y="2038"/>
                    </a:lnTo>
                    <a:lnTo>
                      <a:pt x="1010" y="2006"/>
                    </a:lnTo>
                    <a:lnTo>
                      <a:pt x="1040" y="1972"/>
                    </a:lnTo>
                    <a:lnTo>
                      <a:pt x="1070" y="1938"/>
                    </a:lnTo>
                    <a:lnTo>
                      <a:pt x="1098" y="1900"/>
                    </a:lnTo>
                    <a:lnTo>
                      <a:pt x="1126" y="1862"/>
                    </a:lnTo>
                    <a:lnTo>
                      <a:pt x="1154" y="1822"/>
                    </a:lnTo>
                    <a:lnTo>
                      <a:pt x="1180" y="1780"/>
                    </a:lnTo>
                    <a:lnTo>
                      <a:pt x="1204" y="1736"/>
                    </a:lnTo>
                    <a:lnTo>
                      <a:pt x="1226" y="1692"/>
                    </a:lnTo>
                    <a:lnTo>
                      <a:pt x="1244" y="1646"/>
                    </a:lnTo>
                    <a:lnTo>
                      <a:pt x="1262" y="1598"/>
                    </a:lnTo>
                    <a:lnTo>
                      <a:pt x="1276" y="1550"/>
                    </a:lnTo>
                    <a:lnTo>
                      <a:pt x="1288" y="1500"/>
                    </a:lnTo>
                    <a:lnTo>
                      <a:pt x="1298" y="1448"/>
                    </a:lnTo>
                    <a:lnTo>
                      <a:pt x="1304" y="1394"/>
                    </a:lnTo>
                    <a:lnTo>
                      <a:pt x="1306" y="1340"/>
                    </a:lnTo>
                    <a:lnTo>
                      <a:pt x="1306" y="1340"/>
                    </a:lnTo>
                    <a:close/>
                  </a:path>
                </a:pathLst>
              </a:custGeom>
              <a:solidFill>
                <a:schemeClr val="accent1">
                  <a:lumMod val="60000"/>
                  <a:lumOff val="40000"/>
                </a:schemeClr>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0"/>
              <p:cNvSpPr>
                <a:spLocks/>
              </p:cNvSpPr>
              <p:nvPr/>
            </p:nvSpPr>
            <p:spPr bwMode="auto">
              <a:xfrm>
                <a:off x="2680417" y="340131"/>
                <a:ext cx="979969" cy="3116355"/>
              </a:xfrm>
              <a:custGeom>
                <a:avLst/>
                <a:gdLst>
                  <a:gd name="T0" fmla="*/ 652 w 722"/>
                  <a:gd name="T1" fmla="*/ 1284 h 2296"/>
                  <a:gd name="T2" fmla="*/ 678 w 722"/>
                  <a:gd name="T3" fmla="*/ 1164 h 2296"/>
                  <a:gd name="T4" fmla="*/ 698 w 722"/>
                  <a:gd name="T5" fmla="*/ 1044 h 2296"/>
                  <a:gd name="T6" fmla="*/ 710 w 722"/>
                  <a:gd name="T7" fmla="*/ 926 h 2296"/>
                  <a:gd name="T8" fmla="*/ 722 w 722"/>
                  <a:gd name="T9" fmla="*/ 702 h 2296"/>
                  <a:gd name="T10" fmla="*/ 718 w 722"/>
                  <a:gd name="T11" fmla="*/ 494 h 2296"/>
                  <a:gd name="T12" fmla="*/ 704 w 722"/>
                  <a:gd name="T13" fmla="*/ 314 h 2296"/>
                  <a:gd name="T14" fmla="*/ 684 w 722"/>
                  <a:gd name="T15" fmla="*/ 168 h 2296"/>
                  <a:gd name="T16" fmla="*/ 660 w 722"/>
                  <a:gd name="T17" fmla="*/ 28 h 2296"/>
                  <a:gd name="T18" fmla="*/ 652 w 722"/>
                  <a:gd name="T19" fmla="*/ 0 h 2296"/>
                  <a:gd name="T20" fmla="*/ 552 w 722"/>
                  <a:gd name="T21" fmla="*/ 126 h 2296"/>
                  <a:gd name="T22" fmla="*/ 446 w 722"/>
                  <a:gd name="T23" fmla="*/ 270 h 2296"/>
                  <a:gd name="T24" fmla="*/ 326 w 722"/>
                  <a:gd name="T25" fmla="*/ 450 h 2296"/>
                  <a:gd name="T26" fmla="*/ 236 w 722"/>
                  <a:gd name="T27" fmla="*/ 604 h 2296"/>
                  <a:gd name="T28" fmla="*/ 180 w 722"/>
                  <a:gd name="T29" fmla="*/ 714 h 2296"/>
                  <a:gd name="T30" fmla="*/ 126 w 722"/>
                  <a:gd name="T31" fmla="*/ 826 h 2296"/>
                  <a:gd name="T32" fmla="*/ 80 w 722"/>
                  <a:gd name="T33" fmla="*/ 942 h 2296"/>
                  <a:gd name="T34" fmla="*/ 44 w 722"/>
                  <a:gd name="T35" fmla="*/ 1056 h 2296"/>
                  <a:gd name="T36" fmla="*/ 18 w 722"/>
                  <a:gd name="T37" fmla="*/ 1172 h 2296"/>
                  <a:gd name="T38" fmla="*/ 2 w 722"/>
                  <a:gd name="T39" fmla="*/ 1284 h 2296"/>
                  <a:gd name="T40" fmla="*/ 0 w 722"/>
                  <a:gd name="T41" fmla="*/ 1340 h 2296"/>
                  <a:gd name="T42" fmla="*/ 8 w 722"/>
                  <a:gd name="T43" fmla="*/ 1448 h 2296"/>
                  <a:gd name="T44" fmla="*/ 28 w 722"/>
                  <a:gd name="T45" fmla="*/ 1550 h 2296"/>
                  <a:gd name="T46" fmla="*/ 62 w 722"/>
                  <a:gd name="T47" fmla="*/ 1646 h 2296"/>
                  <a:gd name="T48" fmla="*/ 102 w 722"/>
                  <a:gd name="T49" fmla="*/ 1736 h 2296"/>
                  <a:gd name="T50" fmla="*/ 152 w 722"/>
                  <a:gd name="T51" fmla="*/ 1822 h 2296"/>
                  <a:gd name="T52" fmla="*/ 208 w 722"/>
                  <a:gd name="T53" fmla="*/ 1900 h 2296"/>
                  <a:gd name="T54" fmla="*/ 266 w 722"/>
                  <a:gd name="T55" fmla="*/ 1972 h 2296"/>
                  <a:gd name="T56" fmla="*/ 326 w 722"/>
                  <a:gd name="T57" fmla="*/ 2038 h 2296"/>
                  <a:gd name="T58" fmla="*/ 446 w 722"/>
                  <a:gd name="T59" fmla="*/ 2148 h 2296"/>
                  <a:gd name="T60" fmla="*/ 552 w 722"/>
                  <a:gd name="T61" fmla="*/ 2228 h 2296"/>
                  <a:gd name="T62" fmla="*/ 624 w 722"/>
                  <a:gd name="T63" fmla="*/ 2278 h 2296"/>
                  <a:gd name="T64" fmla="*/ 652 w 722"/>
                  <a:gd name="T65" fmla="*/ 2296 h 2296"/>
                  <a:gd name="T66" fmla="*/ 632 w 722"/>
                  <a:gd name="T67" fmla="*/ 2228 h 2296"/>
                  <a:gd name="T68" fmla="*/ 612 w 722"/>
                  <a:gd name="T69" fmla="*/ 2144 h 2296"/>
                  <a:gd name="T70" fmla="*/ 594 w 722"/>
                  <a:gd name="T71" fmla="*/ 2030 h 2296"/>
                  <a:gd name="T72" fmla="*/ 584 w 722"/>
                  <a:gd name="T73" fmla="*/ 1886 h 2296"/>
                  <a:gd name="T74" fmla="*/ 588 w 722"/>
                  <a:gd name="T75" fmla="*/ 1712 h 2296"/>
                  <a:gd name="T76" fmla="*/ 602 w 722"/>
                  <a:gd name="T77" fmla="*/ 1564 h 2296"/>
                  <a:gd name="T78" fmla="*/ 618 w 722"/>
                  <a:gd name="T79" fmla="*/ 1458 h 2296"/>
                  <a:gd name="T80" fmla="*/ 640 w 722"/>
                  <a:gd name="T81" fmla="*/ 1344 h 2296"/>
                  <a:gd name="T82" fmla="*/ 652 w 722"/>
                  <a:gd name="T83" fmla="*/ 128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2" h="2296">
                    <a:moveTo>
                      <a:pt x="652" y="1284"/>
                    </a:moveTo>
                    <a:lnTo>
                      <a:pt x="652" y="1284"/>
                    </a:lnTo>
                    <a:lnTo>
                      <a:pt x="666" y="1224"/>
                    </a:lnTo>
                    <a:lnTo>
                      <a:pt x="678" y="1164"/>
                    </a:lnTo>
                    <a:lnTo>
                      <a:pt x="688" y="1104"/>
                    </a:lnTo>
                    <a:lnTo>
                      <a:pt x="698" y="1044"/>
                    </a:lnTo>
                    <a:lnTo>
                      <a:pt x="704" y="986"/>
                    </a:lnTo>
                    <a:lnTo>
                      <a:pt x="710" y="926"/>
                    </a:lnTo>
                    <a:lnTo>
                      <a:pt x="718" y="812"/>
                    </a:lnTo>
                    <a:lnTo>
                      <a:pt x="722" y="702"/>
                    </a:lnTo>
                    <a:lnTo>
                      <a:pt x="722" y="596"/>
                    </a:lnTo>
                    <a:lnTo>
                      <a:pt x="718" y="494"/>
                    </a:lnTo>
                    <a:lnTo>
                      <a:pt x="712" y="400"/>
                    </a:lnTo>
                    <a:lnTo>
                      <a:pt x="704" y="314"/>
                    </a:lnTo>
                    <a:lnTo>
                      <a:pt x="694" y="236"/>
                    </a:lnTo>
                    <a:lnTo>
                      <a:pt x="684" y="168"/>
                    </a:lnTo>
                    <a:lnTo>
                      <a:pt x="674" y="110"/>
                    </a:lnTo>
                    <a:lnTo>
                      <a:pt x="660" y="28"/>
                    </a:lnTo>
                    <a:lnTo>
                      <a:pt x="652" y="0"/>
                    </a:lnTo>
                    <a:lnTo>
                      <a:pt x="652" y="0"/>
                    </a:lnTo>
                    <a:lnTo>
                      <a:pt x="624" y="32"/>
                    </a:lnTo>
                    <a:lnTo>
                      <a:pt x="552" y="126"/>
                    </a:lnTo>
                    <a:lnTo>
                      <a:pt x="502" y="192"/>
                    </a:lnTo>
                    <a:lnTo>
                      <a:pt x="446" y="270"/>
                    </a:lnTo>
                    <a:lnTo>
                      <a:pt x="388" y="356"/>
                    </a:lnTo>
                    <a:lnTo>
                      <a:pt x="326" y="450"/>
                    </a:lnTo>
                    <a:lnTo>
                      <a:pt x="266" y="552"/>
                    </a:lnTo>
                    <a:lnTo>
                      <a:pt x="236" y="604"/>
                    </a:lnTo>
                    <a:lnTo>
                      <a:pt x="208" y="658"/>
                    </a:lnTo>
                    <a:lnTo>
                      <a:pt x="180" y="714"/>
                    </a:lnTo>
                    <a:lnTo>
                      <a:pt x="152" y="770"/>
                    </a:lnTo>
                    <a:lnTo>
                      <a:pt x="126" y="826"/>
                    </a:lnTo>
                    <a:lnTo>
                      <a:pt x="102" y="884"/>
                    </a:lnTo>
                    <a:lnTo>
                      <a:pt x="80" y="942"/>
                    </a:lnTo>
                    <a:lnTo>
                      <a:pt x="62" y="1000"/>
                    </a:lnTo>
                    <a:lnTo>
                      <a:pt x="44" y="1056"/>
                    </a:lnTo>
                    <a:lnTo>
                      <a:pt x="28" y="1114"/>
                    </a:lnTo>
                    <a:lnTo>
                      <a:pt x="18" y="1172"/>
                    </a:lnTo>
                    <a:lnTo>
                      <a:pt x="8" y="1228"/>
                    </a:lnTo>
                    <a:lnTo>
                      <a:pt x="2" y="1284"/>
                    </a:lnTo>
                    <a:lnTo>
                      <a:pt x="0" y="1340"/>
                    </a:lnTo>
                    <a:lnTo>
                      <a:pt x="0" y="1340"/>
                    </a:lnTo>
                    <a:lnTo>
                      <a:pt x="2" y="1394"/>
                    </a:lnTo>
                    <a:lnTo>
                      <a:pt x="8" y="1448"/>
                    </a:lnTo>
                    <a:lnTo>
                      <a:pt x="18" y="1500"/>
                    </a:lnTo>
                    <a:lnTo>
                      <a:pt x="28" y="1550"/>
                    </a:lnTo>
                    <a:lnTo>
                      <a:pt x="44" y="1598"/>
                    </a:lnTo>
                    <a:lnTo>
                      <a:pt x="62" y="1646"/>
                    </a:lnTo>
                    <a:lnTo>
                      <a:pt x="80" y="1692"/>
                    </a:lnTo>
                    <a:lnTo>
                      <a:pt x="102" y="1736"/>
                    </a:lnTo>
                    <a:lnTo>
                      <a:pt x="126" y="1780"/>
                    </a:lnTo>
                    <a:lnTo>
                      <a:pt x="152" y="1822"/>
                    </a:lnTo>
                    <a:lnTo>
                      <a:pt x="180" y="1862"/>
                    </a:lnTo>
                    <a:lnTo>
                      <a:pt x="208" y="1900"/>
                    </a:lnTo>
                    <a:lnTo>
                      <a:pt x="236" y="1938"/>
                    </a:lnTo>
                    <a:lnTo>
                      <a:pt x="266" y="1972"/>
                    </a:lnTo>
                    <a:lnTo>
                      <a:pt x="296" y="2006"/>
                    </a:lnTo>
                    <a:lnTo>
                      <a:pt x="326" y="2038"/>
                    </a:lnTo>
                    <a:lnTo>
                      <a:pt x="388" y="2096"/>
                    </a:lnTo>
                    <a:lnTo>
                      <a:pt x="446" y="2148"/>
                    </a:lnTo>
                    <a:lnTo>
                      <a:pt x="502" y="2192"/>
                    </a:lnTo>
                    <a:lnTo>
                      <a:pt x="552" y="2228"/>
                    </a:lnTo>
                    <a:lnTo>
                      <a:pt x="592" y="2258"/>
                    </a:lnTo>
                    <a:lnTo>
                      <a:pt x="624" y="2278"/>
                    </a:lnTo>
                    <a:lnTo>
                      <a:pt x="652" y="2296"/>
                    </a:lnTo>
                    <a:lnTo>
                      <a:pt x="652" y="2296"/>
                    </a:lnTo>
                    <a:lnTo>
                      <a:pt x="646" y="2278"/>
                    </a:lnTo>
                    <a:lnTo>
                      <a:pt x="632" y="2228"/>
                    </a:lnTo>
                    <a:lnTo>
                      <a:pt x="622" y="2190"/>
                    </a:lnTo>
                    <a:lnTo>
                      <a:pt x="612" y="2144"/>
                    </a:lnTo>
                    <a:lnTo>
                      <a:pt x="602" y="2092"/>
                    </a:lnTo>
                    <a:lnTo>
                      <a:pt x="594" y="2030"/>
                    </a:lnTo>
                    <a:lnTo>
                      <a:pt x="588" y="1962"/>
                    </a:lnTo>
                    <a:lnTo>
                      <a:pt x="584" y="1886"/>
                    </a:lnTo>
                    <a:lnTo>
                      <a:pt x="584" y="1804"/>
                    </a:lnTo>
                    <a:lnTo>
                      <a:pt x="588" y="1712"/>
                    </a:lnTo>
                    <a:lnTo>
                      <a:pt x="596" y="1616"/>
                    </a:lnTo>
                    <a:lnTo>
                      <a:pt x="602" y="1564"/>
                    </a:lnTo>
                    <a:lnTo>
                      <a:pt x="608" y="1512"/>
                    </a:lnTo>
                    <a:lnTo>
                      <a:pt x="618" y="1458"/>
                    </a:lnTo>
                    <a:lnTo>
                      <a:pt x="628" y="1402"/>
                    </a:lnTo>
                    <a:lnTo>
                      <a:pt x="640" y="1344"/>
                    </a:lnTo>
                    <a:lnTo>
                      <a:pt x="652" y="1284"/>
                    </a:lnTo>
                    <a:lnTo>
                      <a:pt x="652" y="1284"/>
                    </a:lnTo>
                    <a:close/>
                  </a:path>
                </a:pathLst>
              </a:custGeom>
              <a:solidFill>
                <a:schemeClr val="accent1"/>
              </a:solidFill>
              <a:ln>
                <a:noFill/>
              </a:ln>
              <a:scene3d>
                <a:camera prst="orthographicFront"/>
                <a:lightRig rig="threePt" dir="t"/>
              </a:scene3d>
              <a:sp3d>
                <a:bevelT w="317500" h="190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3" name="TextBox 42"/>
            <p:cNvSpPr txBox="1"/>
            <p:nvPr/>
          </p:nvSpPr>
          <p:spPr>
            <a:xfrm>
              <a:off x="2290937" y="1581504"/>
              <a:ext cx="3467705" cy="1818688"/>
            </a:xfrm>
            <a:prstGeom prst="rect">
              <a:avLst/>
            </a:prstGeom>
            <a:noFill/>
          </p:spPr>
          <p:txBody>
            <a:bodyPr wrap="square" rtlCol="0" anchor="ctr" anchorCtr="0">
              <a:noAutofit/>
            </a:bodyPr>
            <a:lstStyle/>
            <a:p>
              <a:r>
                <a:rPr lang="en-US" sz="3200">
                  <a:solidFill>
                    <a:schemeClr val="accent1">
                      <a:lumMod val="50000"/>
                    </a:schemeClr>
                  </a:solidFill>
                </a:rPr>
                <a:t>Chapter Two Questions</a:t>
              </a:r>
            </a:p>
          </p:txBody>
        </p:sp>
      </p:grpSp>
      <p:sp>
        <p:nvSpPr>
          <p:cNvPr id="63" name="Freeform 10"/>
          <p:cNvSpPr>
            <a:spLocks/>
          </p:cNvSpPr>
          <p:nvPr/>
        </p:nvSpPr>
        <p:spPr bwMode="auto">
          <a:xfrm rot="20530317">
            <a:off x="10682232" y="-187916"/>
            <a:ext cx="1124097" cy="1976207"/>
          </a:xfrm>
          <a:custGeom>
            <a:avLst/>
            <a:gdLst/>
            <a:ahLst/>
            <a:cxnLst/>
            <a:rect l="l" t="t" r="r" b="b"/>
            <a:pathLst>
              <a:path w="2106227" h="3702830">
                <a:moveTo>
                  <a:pt x="1051501" y="0"/>
                </a:moveTo>
                <a:lnTo>
                  <a:pt x="1051501" y="1"/>
                </a:lnTo>
                <a:lnTo>
                  <a:pt x="1051502" y="0"/>
                </a:lnTo>
                <a:lnTo>
                  <a:pt x="1051502" y="2"/>
                </a:lnTo>
                <a:lnTo>
                  <a:pt x="1096657" y="51607"/>
                </a:lnTo>
                <a:lnTo>
                  <a:pt x="1215999" y="203204"/>
                </a:lnTo>
                <a:lnTo>
                  <a:pt x="1296636" y="309644"/>
                </a:lnTo>
                <a:lnTo>
                  <a:pt x="1386949" y="435437"/>
                </a:lnTo>
                <a:lnTo>
                  <a:pt x="1480487" y="574132"/>
                </a:lnTo>
                <a:lnTo>
                  <a:pt x="1577251" y="725729"/>
                </a:lnTo>
                <a:lnTo>
                  <a:pt x="1677240" y="890227"/>
                </a:lnTo>
                <a:lnTo>
                  <a:pt x="1725622" y="974089"/>
                </a:lnTo>
                <a:lnTo>
                  <a:pt x="1770779" y="1061177"/>
                </a:lnTo>
                <a:lnTo>
                  <a:pt x="1815935" y="1151490"/>
                </a:lnTo>
                <a:lnTo>
                  <a:pt x="1861092" y="1241803"/>
                </a:lnTo>
                <a:lnTo>
                  <a:pt x="1903022" y="1332116"/>
                </a:lnTo>
                <a:lnTo>
                  <a:pt x="1941728" y="1425654"/>
                </a:lnTo>
                <a:lnTo>
                  <a:pt x="1977208" y="1519193"/>
                </a:lnTo>
                <a:lnTo>
                  <a:pt x="2006237" y="1612731"/>
                </a:lnTo>
                <a:lnTo>
                  <a:pt x="2035266" y="1703044"/>
                </a:lnTo>
                <a:lnTo>
                  <a:pt x="2057845" y="1796582"/>
                </a:lnTo>
                <a:lnTo>
                  <a:pt x="2077197" y="1890120"/>
                </a:lnTo>
                <a:lnTo>
                  <a:pt x="2093325" y="1980433"/>
                </a:lnTo>
                <a:lnTo>
                  <a:pt x="2103001" y="2070746"/>
                </a:lnTo>
                <a:lnTo>
                  <a:pt x="2106227" y="2161059"/>
                </a:lnTo>
                <a:lnTo>
                  <a:pt x="2103001" y="2248147"/>
                </a:lnTo>
                <a:lnTo>
                  <a:pt x="2093325" y="2335234"/>
                </a:lnTo>
                <a:lnTo>
                  <a:pt x="2077197" y="2419096"/>
                </a:lnTo>
                <a:lnTo>
                  <a:pt x="2057845" y="2499733"/>
                </a:lnTo>
                <a:lnTo>
                  <a:pt x="2035266" y="2577144"/>
                </a:lnTo>
                <a:lnTo>
                  <a:pt x="2006237" y="2654555"/>
                </a:lnTo>
                <a:lnTo>
                  <a:pt x="1977208" y="2728741"/>
                </a:lnTo>
                <a:lnTo>
                  <a:pt x="1941728" y="2799701"/>
                </a:lnTo>
                <a:lnTo>
                  <a:pt x="1903023" y="2870661"/>
                </a:lnTo>
                <a:lnTo>
                  <a:pt x="1861091" y="2938395"/>
                </a:lnTo>
                <a:lnTo>
                  <a:pt x="1815935" y="3002905"/>
                </a:lnTo>
                <a:lnTo>
                  <a:pt x="1770779" y="3064189"/>
                </a:lnTo>
                <a:lnTo>
                  <a:pt x="1725622" y="3125472"/>
                </a:lnTo>
                <a:lnTo>
                  <a:pt x="1677240" y="3180305"/>
                </a:lnTo>
                <a:lnTo>
                  <a:pt x="1628858" y="3235138"/>
                </a:lnTo>
                <a:lnTo>
                  <a:pt x="1577251" y="3286745"/>
                </a:lnTo>
                <a:lnTo>
                  <a:pt x="1480487" y="3380284"/>
                </a:lnTo>
                <a:lnTo>
                  <a:pt x="1386949" y="3464146"/>
                </a:lnTo>
                <a:lnTo>
                  <a:pt x="1296636" y="3535106"/>
                </a:lnTo>
                <a:lnTo>
                  <a:pt x="1215999" y="3593164"/>
                </a:lnTo>
                <a:lnTo>
                  <a:pt x="1151490" y="3641546"/>
                </a:lnTo>
                <a:lnTo>
                  <a:pt x="1096657" y="3673801"/>
                </a:lnTo>
                <a:lnTo>
                  <a:pt x="1051502" y="3702830"/>
                </a:lnTo>
                <a:lnTo>
                  <a:pt x="1051502" y="3702830"/>
                </a:lnTo>
                <a:lnTo>
                  <a:pt x="1051501" y="3702830"/>
                </a:lnTo>
                <a:lnTo>
                  <a:pt x="1051501" y="3702830"/>
                </a:lnTo>
                <a:lnTo>
                  <a:pt x="1006344" y="3673801"/>
                </a:lnTo>
                <a:lnTo>
                  <a:pt x="954737" y="3641546"/>
                </a:lnTo>
                <a:lnTo>
                  <a:pt x="890228" y="3593164"/>
                </a:lnTo>
                <a:lnTo>
                  <a:pt x="809591" y="3535106"/>
                </a:lnTo>
                <a:lnTo>
                  <a:pt x="719278" y="3464146"/>
                </a:lnTo>
                <a:lnTo>
                  <a:pt x="625740" y="3380284"/>
                </a:lnTo>
                <a:lnTo>
                  <a:pt x="525751" y="3286746"/>
                </a:lnTo>
                <a:lnTo>
                  <a:pt x="477369" y="3235138"/>
                </a:lnTo>
                <a:lnTo>
                  <a:pt x="428987" y="3180305"/>
                </a:lnTo>
                <a:lnTo>
                  <a:pt x="380605" y="3125472"/>
                </a:lnTo>
                <a:lnTo>
                  <a:pt x="335448" y="3064189"/>
                </a:lnTo>
                <a:lnTo>
                  <a:pt x="290292" y="3002905"/>
                </a:lnTo>
                <a:lnTo>
                  <a:pt x="245135" y="2938396"/>
                </a:lnTo>
                <a:lnTo>
                  <a:pt x="203205" y="2870661"/>
                </a:lnTo>
                <a:lnTo>
                  <a:pt x="164499" y="2799701"/>
                </a:lnTo>
                <a:lnTo>
                  <a:pt x="129019" y="2728741"/>
                </a:lnTo>
                <a:lnTo>
                  <a:pt x="99990" y="2654555"/>
                </a:lnTo>
                <a:lnTo>
                  <a:pt x="70960" y="2577144"/>
                </a:lnTo>
                <a:lnTo>
                  <a:pt x="45157" y="2499733"/>
                </a:lnTo>
                <a:lnTo>
                  <a:pt x="29030" y="2419096"/>
                </a:lnTo>
                <a:lnTo>
                  <a:pt x="12902" y="2335234"/>
                </a:lnTo>
                <a:lnTo>
                  <a:pt x="3226" y="2248147"/>
                </a:lnTo>
                <a:lnTo>
                  <a:pt x="0" y="2161059"/>
                </a:lnTo>
                <a:lnTo>
                  <a:pt x="3226" y="2070746"/>
                </a:lnTo>
                <a:lnTo>
                  <a:pt x="12902" y="1980433"/>
                </a:lnTo>
                <a:lnTo>
                  <a:pt x="29029" y="1890120"/>
                </a:lnTo>
                <a:lnTo>
                  <a:pt x="45157" y="1796582"/>
                </a:lnTo>
                <a:lnTo>
                  <a:pt x="70961" y="1703044"/>
                </a:lnTo>
                <a:lnTo>
                  <a:pt x="99990" y="1612731"/>
                </a:lnTo>
                <a:lnTo>
                  <a:pt x="129019" y="1519192"/>
                </a:lnTo>
                <a:lnTo>
                  <a:pt x="164499" y="1425654"/>
                </a:lnTo>
                <a:lnTo>
                  <a:pt x="203204" y="1332116"/>
                </a:lnTo>
                <a:lnTo>
                  <a:pt x="245135" y="1241803"/>
                </a:lnTo>
                <a:lnTo>
                  <a:pt x="290292" y="1151490"/>
                </a:lnTo>
                <a:lnTo>
                  <a:pt x="335448" y="1061177"/>
                </a:lnTo>
                <a:lnTo>
                  <a:pt x="380605" y="974089"/>
                </a:lnTo>
                <a:lnTo>
                  <a:pt x="428987" y="890227"/>
                </a:lnTo>
                <a:lnTo>
                  <a:pt x="525751" y="725729"/>
                </a:lnTo>
                <a:lnTo>
                  <a:pt x="625740" y="574132"/>
                </a:lnTo>
                <a:lnTo>
                  <a:pt x="719278" y="435437"/>
                </a:lnTo>
                <a:lnTo>
                  <a:pt x="809591" y="309644"/>
                </a:lnTo>
                <a:lnTo>
                  <a:pt x="890228" y="203204"/>
                </a:lnTo>
                <a:lnTo>
                  <a:pt x="1006344" y="51607"/>
                </a:lnTo>
                <a:close/>
              </a:path>
            </a:pathLst>
          </a:custGeom>
          <a:solidFill>
            <a:schemeClr val="accent1">
              <a:alpha val="18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ctrTitle"/>
          </p:nvPr>
        </p:nvSpPr>
        <p:spPr>
          <a:xfrm>
            <a:off x="533400" y="-3927619"/>
            <a:ext cx="11125200" cy="2387600"/>
          </a:xfrm>
        </p:spPr>
        <p:txBody>
          <a:bodyPr/>
          <a:lstStyle/>
          <a:p>
            <a:r>
              <a:rPr lang="en-US"/>
              <a:t>Leaf 1 – Do not delete this text – Use for Hyperlink</a:t>
            </a:r>
          </a:p>
        </p:txBody>
      </p:sp>
      <p:sp>
        <p:nvSpPr>
          <p:cNvPr id="20" name="Rectangle 19"/>
          <p:cNvSpPr/>
          <p:nvPr/>
        </p:nvSpPr>
        <p:spPr>
          <a:xfrm>
            <a:off x="9395" y="6471128"/>
            <a:ext cx="12192000" cy="442642"/>
          </a:xfrm>
          <a:prstGeom prst="rect">
            <a:avLst/>
          </a:prstGeom>
          <a:gradFill flip="none" rotWithShape="1">
            <a:gsLst>
              <a:gs pos="9000">
                <a:schemeClr val="accent1">
                  <a:lumMod val="75000"/>
                </a:schemeClr>
              </a:gs>
              <a:gs pos="10000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893237CE-1453-4E51-9C76-C2F8073259F1}"/>
              </a:ext>
            </a:extLst>
          </p:cNvPr>
          <p:cNvSpPr txBox="1"/>
          <p:nvPr/>
        </p:nvSpPr>
        <p:spPr>
          <a:xfrm>
            <a:off x="4577254" y="982014"/>
            <a:ext cx="5664554" cy="3888244"/>
          </a:xfrm>
          <a:prstGeom prst="rect">
            <a:avLst/>
          </a:prstGeom>
          <a:noFill/>
        </p:spPr>
        <p:txBody>
          <a:bodyPr wrap="square" rtlCol="0">
            <a:spAutoFit/>
          </a:bodyPr>
          <a:lstStyle/>
          <a:p>
            <a:r>
              <a:rPr lang="en-US" sz="3200" b="1" baseline="30000"/>
              <a:t>CHAPTER 2 -</a:t>
            </a:r>
            <a:endParaRPr lang="en-US" sz="3200" baseline="30000"/>
          </a:p>
          <a:p>
            <a:endParaRPr lang="en-US" sz="3200" baseline="30000"/>
          </a:p>
          <a:p>
            <a:r>
              <a:rPr lang="en-US" sz="3200" baseline="30000"/>
              <a:t>This chapter is devoted to our penchant, as fallen human beings, to excuse ourselves.</a:t>
            </a:r>
          </a:p>
          <a:p>
            <a:endParaRPr lang="en-US" sz="3200" baseline="30000"/>
          </a:p>
          <a:p>
            <a:r>
              <a:rPr lang="en-US" sz="3200" baseline="30000"/>
              <a:t>a. According to verse 1. What are we most guilty of when we judge others?</a:t>
            </a:r>
          </a:p>
          <a:p>
            <a:endParaRPr lang="en-US" sz="3200" baseline="30000"/>
          </a:p>
          <a:p>
            <a:endParaRPr lang="en-US" sz="3200" baseline="30000"/>
          </a:p>
          <a:p>
            <a:r>
              <a:rPr lang="en-US" sz="3200" baseline="30000"/>
              <a:t>b. According to the next verses, why are we foolish and why is our logic inconsistent?</a:t>
            </a:r>
          </a:p>
          <a:p>
            <a:endParaRPr lang="en-US" baseline="30000"/>
          </a:p>
        </p:txBody>
      </p:sp>
    </p:spTree>
    <p:extLst>
      <p:ext uri="{BB962C8B-B14F-4D97-AF65-F5344CB8AC3E}">
        <p14:creationId xmlns:p14="http://schemas.microsoft.com/office/powerpoint/2010/main" val="1112009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plant_tools">
      <a:dk1>
        <a:sysClr val="windowText" lastClr="000000"/>
      </a:dk1>
      <a:lt1>
        <a:sysClr val="window" lastClr="FFFFFF"/>
      </a:lt1>
      <a:dk2>
        <a:srgbClr val="44546A"/>
      </a:dk2>
      <a:lt2>
        <a:srgbClr val="E7E6E6"/>
      </a:lt2>
      <a:accent1>
        <a:srgbClr val="70AD47"/>
      </a:accent1>
      <a:accent2>
        <a:srgbClr val="9A681E"/>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radiology">
      <a:dk1>
        <a:sysClr val="windowText" lastClr="000000"/>
      </a:dk1>
      <a:lt1>
        <a:srgbClr val="FFFFFF"/>
      </a:lt1>
      <a:dk2>
        <a:srgbClr val="44546A"/>
      </a:dk2>
      <a:lt2>
        <a:srgbClr val="E7E6E6"/>
      </a:lt2>
      <a:accent1>
        <a:srgbClr val="00ADF1"/>
      </a:accent1>
      <a:accent2>
        <a:srgbClr val="EB191C"/>
      </a:accent2>
      <a:accent3>
        <a:srgbClr val="FFCA09"/>
      </a:accent3>
      <a:accent4>
        <a:srgbClr val="8DC73D"/>
      </a:accent4>
      <a:accent5>
        <a:srgbClr val="326581"/>
      </a:accent5>
      <a:accent6>
        <a:srgbClr val="BFBFBF"/>
      </a:accent6>
      <a:hlink>
        <a:srgbClr val="3F3F3F"/>
      </a:hlink>
      <a:folHlink>
        <a:srgbClr val="7F7F7F"/>
      </a:folHlink>
    </a:clrScheme>
    <a:fontScheme name="Custom 33">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60000"/>
            <a:lumOff val="40000"/>
          </a:schemeClr>
        </a:solidFill>
        <a:ln>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3203</TotalTime>
  <Words>4459</Words>
  <Application>Microsoft Office PowerPoint</Application>
  <PresentationFormat>Widescreen</PresentationFormat>
  <Paragraphs>704</Paragraphs>
  <Slides>53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Calibri Light</vt:lpstr>
      <vt:lpstr>Roboto</vt:lpstr>
      <vt:lpstr>Office Theme</vt:lpstr>
      <vt:lpstr>2_Office Theme</vt:lpstr>
      <vt:lpstr>PowerPoint Presentation</vt:lpstr>
      <vt:lpstr>Leaf 1 – Do not delete this text – Use for Hyperlink</vt:lpstr>
      <vt:lpstr>Home 3 – Do not delete this text – Use for Hyperlink</vt:lpstr>
      <vt:lpstr>PowerPoint Presentation</vt:lpstr>
      <vt:lpstr>PowerPoint Presentation</vt:lpstr>
      <vt:lpstr>PowerPoint Presentation</vt:lpstr>
      <vt:lpstr>PowerPoint Presentation</vt:lpstr>
      <vt:lpstr>Leaf 1 – Do not delete this text – Use for Hyperlink</vt:lpstr>
      <vt:lpstr>Leaf 1 – Do not delete this text – Use for Hyperlink</vt:lpstr>
      <vt:lpstr>Leaf 1 – Do not delete this text – Use for Hyperlink</vt:lpstr>
      <vt:lpstr>Leaf 1 – Do not delete this text – Use for Hyperlink</vt:lpstr>
      <vt:lpstr>Leaf 1 – Do not delete this text – Use for Hyperlink</vt:lpstr>
      <vt:lpstr>End June 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June 28</vt:lpstr>
      <vt:lpstr>PowerPoint Presentation</vt:lpstr>
      <vt:lpstr>Leaf 1 – Do not delete this text – Use for Hyperlink</vt:lpstr>
      <vt:lpstr>Home 3 – Do not delete this text – Use for Hyperlink</vt:lpstr>
      <vt:lpstr>Home 1 – Do not delete this text – Use for Hyperlink</vt:lpstr>
      <vt:lpstr>PowerPoint Presentation</vt:lpstr>
      <vt:lpstr>PowerPoint Presentation</vt:lpstr>
      <vt:lpstr>PowerPoint Presentation</vt:lpstr>
      <vt:lpstr>PowerPoint Presentation</vt:lpstr>
      <vt:lpstr>Leaf 1 – Do not delete this text – Use for Hyperlink</vt:lpstr>
      <vt:lpstr>Leaf 1 – Do not delete this text – Use for Hyperlink</vt:lpstr>
      <vt:lpstr>Leaf 1 – Do not delete this text – Use for Hyperlink</vt:lpstr>
      <vt:lpstr>Leaf 1 – Do not delete this text – Use for Hyperlink</vt:lpstr>
      <vt:lpstr>End July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July 12</vt:lpstr>
      <vt:lpstr>Questions?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Steel</dc:creator>
  <cp:lastModifiedBy>James Steel</cp:lastModifiedBy>
  <cp:revision>3</cp:revision>
  <dcterms:created xsi:type="dcterms:W3CDTF">2020-06-21T14:09:37Z</dcterms:created>
  <dcterms:modified xsi:type="dcterms:W3CDTF">2020-07-03T20:32:16Z</dcterms:modified>
</cp:coreProperties>
</file>